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62" r:id="rId3"/>
    <p:sldId id="263" r:id="rId4"/>
    <p:sldId id="264" r:id="rId5"/>
    <p:sldId id="273" r:id="rId6"/>
    <p:sldId id="279" r:id="rId7"/>
    <p:sldId id="280" r:id="rId8"/>
    <p:sldId id="267" r:id="rId9"/>
    <p:sldId id="271" r:id="rId10"/>
    <p:sldId id="266" r:id="rId11"/>
    <p:sldId id="275" r:id="rId12"/>
    <p:sldId id="276" r:id="rId13"/>
    <p:sldId id="277" r:id="rId14"/>
    <p:sldId id="274" r:id="rId15"/>
    <p:sldId id="272" r:id="rId16"/>
    <p:sldId id="278" r:id="rId17"/>
  </p:sldIdLst>
  <p:sldSz cx="9144000" cy="6858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65376" autoAdjust="0"/>
  </p:normalViewPr>
  <p:slideViewPr>
    <p:cSldViewPr snapToGrid="0">
      <p:cViewPr varScale="1">
        <p:scale>
          <a:sx n="45" d="100"/>
          <a:sy n="45" d="100"/>
        </p:scale>
        <p:origin x="2142" y="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7" y="0"/>
            <a:ext cx="4275403" cy="337958"/>
          </a:xfrm>
          <a:prstGeom prst="rect">
            <a:avLst/>
          </a:prstGeom>
        </p:spPr>
        <p:txBody>
          <a:bodyPr vert="horz" lIns="91440" tIns="45720" rIns="91440" bIns="45720" rtlCol="0"/>
          <a:lstStyle>
            <a:lvl1pPr algn="r">
              <a:defRPr sz="1200"/>
            </a:lvl1pPr>
          </a:lstStyle>
          <a:p>
            <a:fld id="{167929C3-5C70-47FB-B93D-EFBDEDCF5799}" type="datetimeFigureOut">
              <a:rPr kumimoji="1" lang="ja-JP" altLang="en-US" smtClean="0"/>
              <a:t>2025/3/5</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a:defRPr sz="1200"/>
            </a:lvl1pPr>
          </a:lstStyle>
          <a:p>
            <a:fld id="{2B403D0F-9BBF-433E-8DC7-131D863D6345}" type="slidenum">
              <a:rPr kumimoji="1" lang="ja-JP" altLang="en-US" smtClean="0"/>
              <a:t>‹#›</a:t>
            </a:fld>
            <a:endParaRPr kumimoji="1" lang="ja-JP" altLang="en-US"/>
          </a:p>
        </p:txBody>
      </p:sp>
    </p:spTree>
    <p:extLst>
      <p:ext uri="{BB962C8B-B14F-4D97-AF65-F5344CB8AC3E}">
        <p14:creationId xmlns:p14="http://schemas.microsoft.com/office/powerpoint/2010/main" val="3157152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では定刻になりましたので全社研修のほうを始めます。</a:t>
            </a:r>
            <a:endParaRPr kumimoji="1" lang="en-US" altLang="ja-JP" dirty="0"/>
          </a:p>
          <a:p>
            <a:r>
              <a:rPr kumimoji="1" lang="ja-JP" altLang="en-US" dirty="0"/>
              <a:t>講師は東大和ヘルパーステーション石井と同じく今田です</a:t>
            </a:r>
            <a:endParaRPr kumimoji="1" lang="en-US" altLang="ja-JP" dirty="0"/>
          </a:p>
          <a:p>
            <a:r>
              <a:rPr kumimoji="1" lang="ja-JP" altLang="en-US" dirty="0"/>
              <a:t>よろしくお願いいたします。</a:t>
            </a:r>
            <a:endParaRPr kumimoji="1" lang="en-US" altLang="ja-JP" dirty="0"/>
          </a:p>
          <a:p>
            <a:r>
              <a:rPr kumimoji="1" lang="ja-JP" altLang="en-US" dirty="0"/>
              <a:t>本日は緊急時の対応と</a:t>
            </a:r>
            <a:r>
              <a:rPr kumimoji="1" lang="en-US" altLang="ja-JP" dirty="0"/>
              <a:t>AED</a:t>
            </a:r>
            <a:r>
              <a:rPr kumimoji="1" lang="ja-JP" altLang="en-US" dirty="0"/>
              <a:t>の使用方法についてお伝え致します</a:t>
            </a:r>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1</a:t>
            </a:fld>
            <a:endParaRPr kumimoji="1" lang="ja-JP" altLang="en-US"/>
          </a:p>
        </p:txBody>
      </p:sp>
    </p:spTree>
    <p:extLst>
      <p:ext uri="{BB962C8B-B14F-4D97-AF65-F5344CB8AC3E}">
        <p14:creationId xmlns:p14="http://schemas.microsoft.com/office/powerpoint/2010/main" val="2004967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次に心肺蘇生と</a:t>
            </a:r>
            <a:r>
              <a:rPr kumimoji="1" lang="en-US" altLang="ja-JP" dirty="0"/>
              <a:t>AED</a:t>
            </a:r>
            <a:r>
              <a:rPr kumimoji="1" lang="ja-JP" altLang="en-US" dirty="0"/>
              <a:t>の使用方法について学びます</a:t>
            </a:r>
            <a:endParaRPr kumimoji="1" lang="en-US" altLang="ja-JP" dirty="0"/>
          </a:p>
          <a:p>
            <a:endParaRPr kumimoji="1" lang="en-US" altLang="ja-JP" dirty="0"/>
          </a:p>
          <a:p>
            <a:r>
              <a:rPr kumimoji="1" lang="ja-JP" altLang="en-US" dirty="0"/>
              <a:t>そもそも何で</a:t>
            </a:r>
            <a:r>
              <a:rPr kumimoji="1" lang="en-US" altLang="ja-JP" dirty="0"/>
              <a:t>AED</a:t>
            </a:r>
            <a:r>
              <a:rPr kumimoji="1" lang="ja-JP" altLang="en-US" dirty="0"/>
              <a:t>を使うのか皆さまご存じでしょうか？</a:t>
            </a:r>
            <a:endParaRPr kumimoji="1" lang="en-US" altLang="ja-JP" dirty="0"/>
          </a:p>
          <a:p>
            <a:endParaRPr kumimoji="1" lang="en-US" altLang="ja-JP" dirty="0"/>
          </a:p>
          <a:p>
            <a:r>
              <a:rPr kumimoji="1" lang="ja-JP" altLang="en-US" dirty="0"/>
              <a:t>事故などで心臓が止まってしまった、けいれんして正常に動かなくなってしまった時に</a:t>
            </a:r>
            <a:r>
              <a:rPr kumimoji="1" lang="en-US" altLang="ja-JP" dirty="0"/>
              <a:t>AED</a:t>
            </a:r>
            <a:r>
              <a:rPr kumimoji="1" lang="ja-JP" altLang="en-US" dirty="0"/>
              <a:t>を使うことで電気ショックを与え、正常なリズムに戻すことができるかもしれないからです。</a:t>
            </a:r>
            <a:endParaRPr kumimoji="1" lang="en-US" altLang="ja-JP" dirty="0"/>
          </a:p>
          <a:p>
            <a:endParaRPr kumimoji="1" lang="en-US" altLang="ja-JP" dirty="0"/>
          </a:p>
          <a:p>
            <a:r>
              <a:rPr kumimoji="1" lang="ja-JP" altLang="en-US" dirty="0"/>
              <a:t>救急車の到着は東京消防庁の</a:t>
            </a:r>
            <a:r>
              <a:rPr kumimoji="1" lang="en-US" altLang="ja-JP" dirty="0"/>
              <a:t>2022</a:t>
            </a:r>
            <a:r>
              <a:rPr kumimoji="1" lang="ja-JP" altLang="en-US" dirty="0"/>
              <a:t>年記録によりますと９分４３秒となっています。</a:t>
            </a:r>
            <a:endParaRPr kumimoji="1" lang="en-US" altLang="ja-JP" dirty="0"/>
          </a:p>
          <a:p>
            <a:endParaRPr kumimoji="1" lang="en-US" altLang="ja-JP" dirty="0"/>
          </a:p>
          <a:p>
            <a:r>
              <a:rPr kumimoji="1" lang="ja-JP" altLang="en-US" dirty="0"/>
              <a:t>救急車到着前に</a:t>
            </a:r>
            <a:r>
              <a:rPr kumimoji="1" lang="en-US" altLang="ja-JP" dirty="0"/>
              <a:t>AED</a:t>
            </a:r>
            <a:r>
              <a:rPr kumimoji="1" lang="ja-JP" altLang="en-US" dirty="0"/>
              <a:t>を使えた場合生存率が大幅に上がるとされています。総務省消防庁の調査では</a:t>
            </a:r>
            <a:r>
              <a:rPr kumimoji="1" lang="en-US" altLang="ja-JP" dirty="0"/>
              <a:t>AED</a:t>
            </a:r>
            <a:r>
              <a:rPr kumimoji="1" lang="ja-JP" altLang="en-US" dirty="0"/>
              <a:t>を使えなかった場合の１か月後の生存率が</a:t>
            </a:r>
            <a:r>
              <a:rPr kumimoji="1" lang="en-US" altLang="ja-JP" dirty="0"/>
              <a:t>9.7</a:t>
            </a:r>
            <a:r>
              <a:rPr kumimoji="1" lang="ja-JP" altLang="en-US" dirty="0"/>
              <a:t>％であったのに対し</a:t>
            </a:r>
            <a:r>
              <a:rPr kumimoji="1" lang="en-US" altLang="ja-JP" dirty="0"/>
              <a:t>AED</a:t>
            </a:r>
            <a:r>
              <a:rPr kumimoji="1" lang="ja-JP" altLang="en-US" dirty="0"/>
              <a:t>を使用した場合は</a:t>
            </a:r>
            <a:r>
              <a:rPr kumimoji="1" lang="en-US" altLang="ja-JP" dirty="0"/>
              <a:t>42.5</a:t>
            </a:r>
            <a:r>
              <a:rPr kumimoji="1" lang="ja-JP" altLang="en-US" dirty="0"/>
              <a:t>％まで上がるというデータが出ています。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10</a:t>
            </a:fld>
            <a:endParaRPr kumimoji="1" lang="ja-JP" altLang="en-US"/>
          </a:p>
        </p:txBody>
      </p:sp>
    </p:spTree>
    <p:extLst>
      <p:ext uri="{BB962C8B-B14F-4D97-AF65-F5344CB8AC3E}">
        <p14:creationId xmlns:p14="http://schemas.microsoft.com/office/powerpoint/2010/main" val="415687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AED</a:t>
            </a:r>
            <a:r>
              <a:rPr kumimoji="1" lang="ja-JP" altLang="en-US" dirty="0"/>
              <a:t>の設置場所</a:t>
            </a:r>
            <a:endParaRPr kumimoji="1" lang="en-US" altLang="ja-JP" dirty="0"/>
          </a:p>
          <a:p>
            <a:r>
              <a:rPr kumimoji="1" lang="ja-JP" altLang="en-US" dirty="0"/>
              <a:t>・イコール東大和横にあるけやき通り交番</a:t>
            </a:r>
            <a:endParaRPr kumimoji="1" lang="en-US" altLang="ja-JP" dirty="0"/>
          </a:p>
          <a:p>
            <a:r>
              <a:rPr kumimoji="1" lang="ja-JP" altLang="en-US" dirty="0"/>
              <a:t>・イトーヨーカドー東大和店</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・ヤオコー東大和店、清原店</a:t>
            </a:r>
            <a:endParaRPr kumimoji="1" lang="en-US" altLang="ja-JP" dirty="0"/>
          </a:p>
          <a:p>
            <a:r>
              <a:rPr kumimoji="1" lang="ja-JP" altLang="en-US" dirty="0"/>
              <a:t>・ウエルシア東大和立野店</a:t>
            </a:r>
            <a:endParaRPr kumimoji="1" lang="en-US" altLang="ja-JP" dirty="0"/>
          </a:p>
          <a:p>
            <a:r>
              <a:rPr kumimoji="1" lang="ja-JP" altLang="en-US" dirty="0"/>
              <a:t>等です</a:t>
            </a:r>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11</a:t>
            </a:fld>
            <a:endParaRPr kumimoji="1" lang="ja-JP" altLang="en-US"/>
          </a:p>
        </p:txBody>
      </p:sp>
    </p:spTree>
    <p:extLst>
      <p:ext uri="{BB962C8B-B14F-4D97-AF65-F5344CB8AC3E}">
        <p14:creationId xmlns:p14="http://schemas.microsoft.com/office/powerpoint/2010/main" val="156686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・サンドラッグ中神店</a:t>
            </a:r>
            <a:endParaRPr kumimoji="1" lang="en-US" altLang="ja-JP" dirty="0"/>
          </a:p>
          <a:p>
            <a:r>
              <a:rPr kumimoji="1" lang="ja-JP" altLang="en-US" dirty="0"/>
              <a:t>・セブンイレブン立川東文化通り店</a:t>
            </a:r>
            <a:endParaRPr kumimoji="1" lang="en-US" altLang="ja-JP" dirty="0"/>
          </a:p>
          <a:p>
            <a:r>
              <a:rPr kumimoji="1" lang="ja-JP" altLang="en-US" dirty="0"/>
              <a:t>・コープみらいコープデリ昭島センター</a:t>
            </a:r>
          </a:p>
          <a:p>
            <a:endParaRPr kumimoji="1" lang="ja-JP" altLang="en-US" dirty="0"/>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12</a:t>
            </a:fld>
            <a:endParaRPr kumimoji="1" lang="ja-JP" altLang="en-US"/>
          </a:p>
        </p:txBody>
      </p:sp>
    </p:spTree>
    <p:extLst>
      <p:ext uri="{BB962C8B-B14F-4D97-AF65-F5344CB8AC3E}">
        <p14:creationId xmlns:p14="http://schemas.microsoft.com/office/powerpoint/2010/main" val="3591631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・西友国立店</a:t>
            </a:r>
            <a:endParaRPr kumimoji="1" lang="en-US" altLang="ja-JP" dirty="0"/>
          </a:p>
          <a:p>
            <a:r>
              <a:rPr kumimoji="1" lang="ja-JP" altLang="en-US" dirty="0"/>
              <a:t>・紀ノ国屋国立店</a:t>
            </a:r>
            <a:endParaRPr kumimoji="1" lang="en-US" altLang="ja-JP" dirty="0"/>
          </a:p>
          <a:p>
            <a:r>
              <a:rPr kumimoji="1" lang="ja-JP" altLang="en-US" dirty="0"/>
              <a:t>・コープみらい国分寺内藤店</a:t>
            </a:r>
          </a:p>
          <a:p>
            <a:endParaRPr kumimoji="1" lang="ja-JP" altLang="en-US" dirty="0"/>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13</a:t>
            </a:fld>
            <a:endParaRPr kumimoji="1" lang="ja-JP" altLang="en-US"/>
          </a:p>
        </p:txBody>
      </p:sp>
    </p:spTree>
    <p:extLst>
      <p:ext uri="{BB962C8B-B14F-4D97-AF65-F5344CB8AC3E}">
        <p14:creationId xmlns:p14="http://schemas.microsoft.com/office/powerpoint/2010/main" val="355549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・世田谷交番</a:t>
            </a:r>
            <a:endParaRPr kumimoji="1" lang="en-US" altLang="ja-JP" dirty="0"/>
          </a:p>
          <a:p>
            <a:r>
              <a:rPr kumimoji="1" lang="ja-JP" altLang="en-US" dirty="0"/>
              <a:t>・サミットストア松陰神社前店</a:t>
            </a:r>
            <a:endParaRPr kumimoji="1" lang="en-US" altLang="ja-JP" dirty="0"/>
          </a:p>
          <a:p>
            <a:r>
              <a:rPr kumimoji="1" lang="ja-JP" altLang="en-US" dirty="0"/>
              <a:t>・マツモトキヨシ世田谷</a:t>
            </a:r>
            <a:r>
              <a:rPr kumimoji="1" lang="en-US" altLang="ja-JP" dirty="0"/>
              <a:t>4</a:t>
            </a:r>
            <a:r>
              <a:rPr kumimoji="1" lang="ja-JP" altLang="en-US" dirty="0"/>
              <a:t>丁目店</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14</a:t>
            </a:fld>
            <a:endParaRPr kumimoji="1" lang="ja-JP" altLang="en-US"/>
          </a:p>
        </p:txBody>
      </p:sp>
    </p:spTree>
    <p:extLst>
      <p:ext uri="{BB962C8B-B14F-4D97-AF65-F5344CB8AC3E}">
        <p14:creationId xmlns:p14="http://schemas.microsoft.com/office/powerpoint/2010/main" val="31087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b="0" i="0" dirty="0">
                <a:solidFill>
                  <a:srgbClr val="222222"/>
                </a:solidFill>
                <a:effectLst/>
                <a:latin typeface="Google Sans"/>
              </a:rPr>
              <a:t>AED</a:t>
            </a:r>
            <a:r>
              <a:rPr lang="ja-JP" altLang="en-US" b="0" i="0" dirty="0">
                <a:solidFill>
                  <a:srgbClr val="222222"/>
                </a:solidFill>
                <a:effectLst/>
                <a:latin typeface="Google Sans"/>
              </a:rPr>
              <a:t>について調べているうちに実際に貸し出してくれるのか？という疑問が浮かびネット検索してみました。</a:t>
            </a:r>
            <a:endParaRPr lang="en-US" altLang="ja-JP" b="0" i="0" dirty="0">
              <a:solidFill>
                <a:srgbClr val="222222"/>
              </a:solidFill>
              <a:effectLst/>
              <a:latin typeface="Google Sans"/>
            </a:endParaRPr>
          </a:p>
          <a:p>
            <a:pPr algn="l"/>
            <a:r>
              <a:rPr lang="en-US" altLang="ja-JP" b="0" i="0" dirty="0">
                <a:solidFill>
                  <a:srgbClr val="222222"/>
                </a:solidFill>
                <a:effectLst/>
                <a:latin typeface="Google Sans"/>
              </a:rPr>
              <a:t>AED</a:t>
            </a:r>
            <a:r>
              <a:rPr lang="ja-JP" altLang="en-US" b="0" i="0" dirty="0">
                <a:solidFill>
                  <a:srgbClr val="222222"/>
                </a:solidFill>
                <a:effectLst/>
                <a:latin typeface="Google Sans"/>
              </a:rPr>
              <a:t>は任意設置なので設置した施設により貸出条件は異なるといった文言がでてきました。</a:t>
            </a:r>
            <a:endParaRPr lang="en-US" altLang="ja-JP" b="0" i="0" dirty="0">
              <a:solidFill>
                <a:srgbClr val="222222"/>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222222"/>
                </a:solidFill>
                <a:effectLst/>
                <a:latin typeface="Google Sans"/>
              </a:rPr>
              <a:t>なので近隣店舗に実際に借りられるのか聞いてみました</a:t>
            </a:r>
          </a:p>
          <a:p>
            <a:pPr algn="l"/>
            <a:endParaRPr lang="en-US" altLang="ja-JP" b="0" i="0" dirty="0">
              <a:solidFill>
                <a:srgbClr val="222222"/>
              </a:solidFill>
              <a:effectLst/>
              <a:latin typeface="Google Sans"/>
            </a:endParaRPr>
          </a:p>
          <a:p>
            <a:pPr algn="l"/>
            <a:r>
              <a:rPr lang="ja-JP" altLang="en-US" b="0" i="0" dirty="0">
                <a:solidFill>
                  <a:srgbClr val="222222"/>
                </a:solidFill>
                <a:effectLst/>
                <a:latin typeface="Google Sans"/>
              </a:rPr>
              <a:t>けやき通り交番</a:t>
            </a:r>
            <a:endParaRPr lang="en-US" altLang="ja-JP" b="0" i="0" dirty="0">
              <a:solidFill>
                <a:srgbClr val="222222"/>
              </a:solidFill>
              <a:effectLst/>
              <a:latin typeface="Google Sans"/>
            </a:endParaRPr>
          </a:p>
          <a:p>
            <a:pPr algn="l"/>
            <a:r>
              <a:rPr lang="ja-JP" altLang="en-US" b="0" i="0" dirty="0">
                <a:solidFill>
                  <a:srgbClr val="222222"/>
                </a:solidFill>
                <a:effectLst/>
                <a:latin typeface="Google Sans"/>
              </a:rPr>
              <a:t>どこの交番ても借りられるとのことです。</a:t>
            </a:r>
            <a:br>
              <a:rPr lang="ja-JP" altLang="en-US" b="0" i="0" dirty="0">
                <a:solidFill>
                  <a:srgbClr val="222222"/>
                </a:solidFill>
                <a:effectLst/>
                <a:latin typeface="Google Sans"/>
              </a:rPr>
            </a:br>
            <a:r>
              <a:rPr lang="en-US" altLang="ja-JP" b="0" i="0" dirty="0">
                <a:solidFill>
                  <a:srgbClr val="222222"/>
                </a:solidFill>
                <a:effectLst/>
                <a:latin typeface="Google Sans"/>
              </a:rPr>
              <a:t>AED</a:t>
            </a:r>
            <a:r>
              <a:rPr lang="ja-JP" altLang="en-US" b="0" i="0" dirty="0">
                <a:solidFill>
                  <a:srgbClr val="222222"/>
                </a:solidFill>
                <a:effectLst/>
                <a:latin typeface="Google Sans"/>
              </a:rPr>
              <a:t>の設置は交番入ってすぐの所にされていました</a:t>
            </a:r>
          </a:p>
          <a:p>
            <a:pPr algn="l"/>
            <a:r>
              <a:rPr lang="ja-JP" altLang="en-US" b="0" i="0" dirty="0">
                <a:solidFill>
                  <a:srgbClr val="222222"/>
                </a:solidFill>
                <a:effectLst/>
                <a:latin typeface="Google Sans"/>
              </a:rPr>
              <a:t>警察官が不在の時は入口そばの机に本庁とつながる電話があるので一言借りると伝えて借りてください。いたずら、ドロボーする方もいるのでとのことでした</a:t>
            </a:r>
          </a:p>
          <a:p>
            <a:pPr algn="l"/>
            <a:r>
              <a:rPr lang="en-US" altLang="ja-JP" b="0" i="0" dirty="0">
                <a:solidFill>
                  <a:srgbClr val="222222"/>
                </a:solidFill>
                <a:effectLst/>
                <a:latin typeface="Google Sans"/>
              </a:rPr>
              <a:t>AED</a:t>
            </a:r>
            <a:r>
              <a:rPr lang="ja-JP" altLang="en-US" b="0" i="0" dirty="0">
                <a:solidFill>
                  <a:srgbClr val="222222"/>
                </a:solidFill>
                <a:effectLst/>
                <a:latin typeface="Google Sans"/>
              </a:rPr>
              <a:t>の設置されているボックスをその場であけてくれました。</a:t>
            </a:r>
          </a:p>
          <a:p>
            <a:pPr algn="l"/>
            <a:r>
              <a:rPr lang="ja-JP" altLang="en-US" b="0" i="0" dirty="0">
                <a:solidFill>
                  <a:srgbClr val="222222"/>
                </a:solidFill>
                <a:effectLst/>
                <a:latin typeface="Google Sans"/>
              </a:rPr>
              <a:t>大きな警報音がしますが閉めると止まるので気にしなくて大丈夫とのことでした。</a:t>
            </a:r>
            <a:endParaRPr lang="en-US" altLang="ja-JP" b="0" i="0" dirty="0">
              <a:solidFill>
                <a:srgbClr val="222222"/>
              </a:solidFill>
              <a:effectLst/>
              <a:latin typeface="Google Sans"/>
            </a:endParaRPr>
          </a:p>
          <a:p>
            <a:pPr algn="l"/>
            <a:endParaRPr lang="en-US" altLang="ja-JP" b="0" i="0" dirty="0">
              <a:solidFill>
                <a:srgbClr val="222222"/>
              </a:solidFill>
              <a:effectLst/>
              <a:latin typeface="Google Sans"/>
            </a:endParaRPr>
          </a:p>
          <a:p>
            <a:pPr algn="l"/>
            <a:r>
              <a:rPr lang="ja-JP" altLang="en-US" b="0" i="0" dirty="0">
                <a:solidFill>
                  <a:srgbClr val="222222"/>
                </a:solidFill>
                <a:effectLst/>
                <a:latin typeface="Google Sans"/>
              </a:rPr>
              <a:t>ヤオコー リビングテラス 清原店</a:t>
            </a:r>
            <a:br>
              <a:rPr lang="ja-JP" altLang="en-US" b="0" i="0" dirty="0">
                <a:solidFill>
                  <a:srgbClr val="222222"/>
                </a:solidFill>
                <a:effectLst/>
                <a:latin typeface="Google Sans"/>
              </a:rPr>
            </a:br>
            <a:r>
              <a:rPr lang="ja-JP" altLang="en-US" b="0" i="0" dirty="0">
                <a:solidFill>
                  <a:srgbClr val="222222"/>
                </a:solidFill>
                <a:effectLst/>
                <a:latin typeface="Google Sans"/>
              </a:rPr>
              <a:t>道で人が倒れていてヤオコーさんに駆け込んだら</a:t>
            </a:r>
            <a:r>
              <a:rPr lang="en-US" altLang="ja-JP" b="0" i="0" dirty="0">
                <a:solidFill>
                  <a:srgbClr val="222222"/>
                </a:solidFill>
                <a:effectLst/>
                <a:latin typeface="Google Sans"/>
              </a:rPr>
              <a:t>AED</a:t>
            </a:r>
            <a:r>
              <a:rPr lang="ja-JP" altLang="en-US" b="0" i="0" dirty="0">
                <a:solidFill>
                  <a:srgbClr val="222222"/>
                </a:solidFill>
                <a:effectLst/>
                <a:latin typeface="Google Sans"/>
              </a:rPr>
              <a:t>貸してくれるんですか？</a:t>
            </a:r>
          </a:p>
          <a:p>
            <a:pPr algn="l"/>
            <a:r>
              <a:rPr lang="ja-JP" altLang="en-US" b="0" i="0" dirty="0">
                <a:solidFill>
                  <a:srgbClr val="222222"/>
                </a:solidFill>
                <a:effectLst/>
                <a:latin typeface="Google Sans"/>
              </a:rPr>
              <a:t>店員さんより</a:t>
            </a:r>
          </a:p>
          <a:p>
            <a:pPr algn="l"/>
            <a:r>
              <a:rPr lang="ja-JP" altLang="en-US" b="0" i="0" dirty="0">
                <a:solidFill>
                  <a:srgbClr val="222222"/>
                </a:solidFill>
                <a:effectLst/>
                <a:latin typeface="Google Sans"/>
              </a:rPr>
              <a:t>借りれると思いますとのことでした</a:t>
            </a:r>
            <a:br>
              <a:rPr lang="ja-JP" altLang="en-US" b="0" i="0" dirty="0">
                <a:solidFill>
                  <a:srgbClr val="222222"/>
                </a:solidFill>
                <a:effectLst/>
                <a:latin typeface="Google Sans"/>
              </a:rPr>
            </a:br>
            <a:r>
              <a:rPr lang="ja-JP" altLang="en-US" b="0" i="0" dirty="0">
                <a:solidFill>
                  <a:srgbClr val="222222"/>
                </a:solidFill>
                <a:effectLst/>
                <a:latin typeface="Google Sans"/>
              </a:rPr>
              <a:t>サービスカウンターに若干 小型の</a:t>
            </a:r>
            <a:r>
              <a:rPr lang="en-US" altLang="ja-JP" b="0" i="0" dirty="0">
                <a:solidFill>
                  <a:srgbClr val="222222"/>
                </a:solidFill>
                <a:effectLst/>
                <a:latin typeface="Google Sans"/>
              </a:rPr>
              <a:t>AED </a:t>
            </a:r>
            <a:r>
              <a:rPr lang="ja-JP" altLang="en-US" b="0" i="0" dirty="0">
                <a:solidFill>
                  <a:srgbClr val="222222"/>
                </a:solidFill>
                <a:effectLst/>
                <a:latin typeface="Google Sans"/>
              </a:rPr>
              <a:t>がぶら下がっていました</a:t>
            </a:r>
          </a:p>
          <a:p>
            <a:pPr algn="l"/>
            <a:r>
              <a:rPr lang="ja-JP" altLang="en-US" b="0" i="0" dirty="0">
                <a:solidFill>
                  <a:srgbClr val="222222"/>
                </a:solidFill>
                <a:effectLst/>
                <a:latin typeface="Google Sans"/>
              </a:rPr>
              <a:t>動作するか確認もしているとのことでした</a:t>
            </a:r>
            <a:endParaRPr lang="en-US" altLang="ja-JP" b="0" i="0" dirty="0">
              <a:solidFill>
                <a:srgbClr val="222222"/>
              </a:solidFill>
              <a:effectLst/>
              <a:latin typeface="Google Sans"/>
            </a:endParaRPr>
          </a:p>
          <a:p>
            <a:pPr algn="l"/>
            <a:endParaRPr lang="en-US" altLang="ja-JP" b="0" i="0" dirty="0">
              <a:solidFill>
                <a:srgbClr val="222222"/>
              </a:solidFill>
              <a:effectLst/>
              <a:latin typeface="Google Sans"/>
            </a:endParaRPr>
          </a:p>
          <a:p>
            <a:r>
              <a:rPr lang="ja-JP" altLang="en-US" dirty="0"/>
              <a:t>近くセブンイレブン</a:t>
            </a:r>
            <a:br>
              <a:rPr lang="ja-JP" altLang="en-US" dirty="0">
                <a:effectLst/>
                <a:latin typeface="Google Sans"/>
              </a:rPr>
            </a:br>
            <a:r>
              <a:rPr lang="ja-JP" altLang="en-US" dirty="0">
                <a:effectLst/>
                <a:latin typeface="Google Sans"/>
              </a:rPr>
              <a:t> 店員さんに確認したところ 設置していないとのことでした</a:t>
            </a:r>
          </a:p>
          <a:p>
            <a:r>
              <a:rPr lang="ja-JP" altLang="en-US" dirty="0">
                <a:effectLst/>
                <a:latin typeface="Google Sans"/>
              </a:rPr>
              <a:t>理由としては 近隣の店舗にあり 当店は設置していない可能性がある、 本部とオーナーとの契約などによるのではとのことでした</a:t>
            </a:r>
          </a:p>
          <a:p>
            <a:br>
              <a:rPr lang="ja-JP" altLang="en-US" dirty="0">
                <a:effectLst/>
                <a:latin typeface="Google Sans"/>
              </a:rPr>
            </a:br>
            <a:endParaRPr lang="ja-JP" altLang="en-US" dirty="0">
              <a:effectLst/>
              <a:latin typeface="Google Sans"/>
            </a:endParaRPr>
          </a:p>
          <a:p>
            <a:br>
              <a:rPr lang="ja-JP" altLang="en-US" dirty="0">
                <a:effectLst/>
                <a:latin typeface="Google Sans"/>
              </a:rPr>
            </a:br>
            <a:endParaRPr lang="ja-JP" altLang="en-US" b="0" i="0" dirty="0">
              <a:solidFill>
                <a:srgbClr val="222222"/>
              </a:solidFill>
              <a:effectLst/>
              <a:latin typeface="Google Sans"/>
            </a:endParaRPr>
          </a:p>
          <a:p>
            <a:pPr algn="l"/>
            <a:endParaRPr lang="ja-JP" altLang="en-US" b="0" i="0" dirty="0">
              <a:solidFill>
                <a:srgbClr val="222222"/>
              </a:solidFill>
              <a:effectLst/>
              <a:latin typeface="Google San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15</a:t>
            </a:fld>
            <a:endParaRPr kumimoji="1" lang="ja-JP" altLang="en-US"/>
          </a:p>
        </p:txBody>
      </p:sp>
    </p:spTree>
    <p:extLst>
      <p:ext uri="{BB962C8B-B14F-4D97-AF65-F5344CB8AC3E}">
        <p14:creationId xmlns:p14="http://schemas.microsoft.com/office/powerpoint/2010/main" val="104357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最後になりますが小話を一つさせてください</a:t>
            </a:r>
            <a:endParaRPr kumimoji="1" lang="en-US" altLang="ja-JP" dirty="0"/>
          </a:p>
          <a:p>
            <a:endParaRPr kumimoji="1" lang="en-US" altLang="ja-JP" dirty="0"/>
          </a:p>
          <a:p>
            <a:r>
              <a:rPr kumimoji="1" lang="ja-JP" altLang="en-US" dirty="0"/>
              <a:t>２月のお昼の番組でハリウッド俳優のハリソンフォードさんが仰っていた言葉をご紹介します。</a:t>
            </a:r>
            <a:endParaRPr kumimoji="1" lang="en-US" altLang="ja-JP" dirty="0"/>
          </a:p>
          <a:p>
            <a:r>
              <a:rPr kumimoji="1" lang="ja-JP" altLang="en-US" dirty="0"/>
              <a:t>フォードさんは２０００年ヘリコプターで山で遭難したハイカーを救出、２００１年山で行方不明になったボーイスカウトを発見、目の前を走っていた車が高速道路から転落、数人で女性を救出などたびたび人命救助を行っているとのことでした。</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一方でご自分も２０１５年にご自身の運転する小型機がゴルフ場に不時着、重傷を負ったことがあり、自身の操縦する小型機がフォードさんの管制官からの指示の聞き間違いで旅客機と衝突寸前だったこともあるようです。</a:t>
            </a:r>
          </a:p>
          <a:p>
            <a:endParaRPr kumimoji="1" lang="en-US" altLang="ja-JP" dirty="0"/>
          </a:p>
          <a:p>
            <a:r>
              <a:rPr kumimoji="1" lang="ja-JP" altLang="en-US" dirty="0"/>
              <a:t>フォードさんは人命救助の理由に「いずれにしろ（飛行機に）乗るんだから」と答えたとのことでした。</a:t>
            </a:r>
            <a:endParaRPr kumimoji="1" lang="en-US" altLang="ja-JP" dirty="0"/>
          </a:p>
          <a:p>
            <a:endParaRPr kumimoji="1" lang="en-US" altLang="ja-JP" dirty="0"/>
          </a:p>
          <a:p>
            <a:r>
              <a:rPr kumimoji="1" lang="ja-JP" altLang="en-US" dirty="0"/>
              <a:t>なかなか一般の人にはできない飛行機やヘリコプターを使って救助を行う理由に、「どうせ操縦するならついでに人も助けるよ」と気兼ねなく大掛かりな人命救助をされていることに感銘をうけました。</a:t>
            </a:r>
            <a:endParaRPr kumimoji="1" lang="en-US" altLang="ja-JP" dirty="0"/>
          </a:p>
          <a:p>
            <a:endParaRPr kumimoji="1" lang="en-US" altLang="ja-JP" dirty="0"/>
          </a:p>
          <a:p>
            <a:r>
              <a:rPr kumimoji="1" lang="ja-JP" altLang="en-US" dirty="0"/>
              <a:t>また、自身の度重なる運転ミスの償いのようにも感じられました。</a:t>
            </a:r>
            <a:endParaRPr kumimoji="1" lang="en-US" altLang="ja-JP" dirty="0"/>
          </a:p>
          <a:p>
            <a:endParaRPr kumimoji="1" lang="en-US" altLang="ja-JP" dirty="0"/>
          </a:p>
          <a:p>
            <a:r>
              <a:rPr kumimoji="1" lang="ja-JP" altLang="en-US" dirty="0"/>
              <a:t>このニュースを聞いた時、僕も気兼ねなく助けられる人になれたらいいなと思いました。</a:t>
            </a:r>
            <a:endParaRPr kumimoji="1" lang="en-US" altLang="ja-JP" dirty="0"/>
          </a:p>
          <a:p>
            <a:endParaRPr kumimoji="1" lang="en-US" altLang="ja-JP" dirty="0"/>
          </a:p>
          <a:p>
            <a:r>
              <a:rPr kumimoji="1" lang="ja-JP" altLang="en-US" dirty="0"/>
              <a:t>皆さまはどう感じられたでしょうか。</a:t>
            </a:r>
            <a:endParaRPr kumimoji="1" lang="en-US" altLang="ja-JP" dirty="0"/>
          </a:p>
          <a:p>
            <a:endParaRPr kumimoji="1" lang="en-US" altLang="ja-JP" dirty="0"/>
          </a:p>
          <a:p>
            <a:r>
              <a:rPr kumimoji="1" lang="ja-JP" altLang="en-US" dirty="0"/>
              <a:t>これで３月の全社研修を終わります。</a:t>
            </a:r>
            <a:endParaRPr kumimoji="1" lang="en-US" altLang="ja-JP" dirty="0"/>
          </a:p>
          <a:p>
            <a:endParaRPr kumimoji="1" lang="en-US" altLang="ja-JP" dirty="0"/>
          </a:p>
          <a:p>
            <a:r>
              <a:rPr kumimoji="1" lang="ja-JP" altLang="en-US" dirty="0"/>
              <a:t>ご清聴ありがとうございました。</a:t>
            </a:r>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16</a:t>
            </a:fld>
            <a:endParaRPr kumimoji="1" lang="ja-JP" altLang="en-US"/>
          </a:p>
        </p:txBody>
      </p:sp>
    </p:spTree>
    <p:extLst>
      <p:ext uri="{BB962C8B-B14F-4D97-AF65-F5344CB8AC3E}">
        <p14:creationId xmlns:p14="http://schemas.microsoft.com/office/powerpoint/2010/main" val="81164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5000"/>
              </a:lnSpc>
            </a:pPr>
            <a:r>
              <a:rPr lang="ja-JP" altLang="en-US" dirty="0"/>
              <a:t>緊急時の対応、流れについて</a:t>
            </a:r>
            <a:r>
              <a:rPr lang="en-US" altLang="ja-JP" dirty="0"/>
              <a:t>15</a:t>
            </a:r>
            <a:r>
              <a:rPr lang="ja-JP" altLang="en-US" dirty="0"/>
              <a:t>分</a:t>
            </a:r>
            <a:endParaRPr lang="en-US" altLang="ja-JP" dirty="0"/>
          </a:p>
          <a:p>
            <a:r>
              <a:rPr lang="ja-JP" altLang="en-US" dirty="0"/>
              <a:t>ワーク横の人と話５分</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緊急対応例　</a:t>
            </a:r>
            <a:r>
              <a:rPr lang="ja-JP" altLang="en-US" dirty="0"/>
              <a:t>梶原さん３分樋口さん３分立川３分国立３分世田谷３分　計</a:t>
            </a:r>
            <a:r>
              <a:rPr lang="en-US" altLang="ja-JP" dirty="0"/>
              <a:t>15</a:t>
            </a:r>
            <a:r>
              <a:rPr lang="ja-JP" altLang="en-US" dirty="0"/>
              <a:t>分</a:t>
            </a:r>
            <a:endParaRPr lang="en-US" altLang="ja-JP" dirty="0"/>
          </a:p>
          <a:p>
            <a:endParaRPr kumimoji="1" lang="en-US" altLang="ja-JP" dirty="0"/>
          </a:p>
          <a:p>
            <a:r>
              <a:rPr kumimoji="1" lang="en-US" altLang="ja-JP" dirty="0"/>
              <a:t>AED</a:t>
            </a:r>
            <a:r>
              <a:rPr kumimoji="1" lang="ja-JP" altLang="en-US" dirty="0"/>
              <a:t>の使い方について動画４分　なぜ使うのか</a:t>
            </a:r>
            <a:r>
              <a:rPr kumimoji="1" lang="en-US" altLang="ja-JP" dirty="0"/>
              <a:t>2</a:t>
            </a:r>
            <a:r>
              <a:rPr kumimoji="1" lang="ja-JP" altLang="en-US" dirty="0"/>
              <a:t>分</a:t>
            </a:r>
            <a:endParaRPr kumimoji="1" lang="en-US" altLang="ja-JP" dirty="0"/>
          </a:p>
          <a:p>
            <a:r>
              <a:rPr kumimoji="1" lang="ja-JP" altLang="en-US" dirty="0"/>
              <a:t>近くの</a:t>
            </a:r>
            <a:r>
              <a:rPr kumimoji="1" lang="en-US" altLang="ja-JP" dirty="0"/>
              <a:t>AED</a:t>
            </a:r>
            <a:r>
              <a:rPr kumimoji="1" lang="ja-JP" altLang="en-US" dirty="0"/>
              <a:t>設置場所について３分</a:t>
            </a:r>
            <a:endParaRPr kumimoji="1" lang="en-US" altLang="ja-JP" dirty="0"/>
          </a:p>
          <a:p>
            <a:r>
              <a:rPr lang="ja-JP" altLang="en-US" dirty="0"/>
              <a:t>実際に貸してくれるの？</a:t>
            </a:r>
            <a:r>
              <a:rPr lang="en-US" altLang="ja-JP" dirty="0"/>
              <a:t>7</a:t>
            </a:r>
            <a:r>
              <a:rPr lang="ja-JP" altLang="en-US" dirty="0"/>
              <a:t>分</a:t>
            </a:r>
            <a:endParaRPr lang="en-US" altLang="ja-JP" dirty="0"/>
          </a:p>
          <a:p>
            <a:r>
              <a:rPr lang="ja-JP" altLang="en-US" dirty="0"/>
              <a:t>考察３分</a:t>
            </a:r>
            <a:endParaRPr lang="en-US" altLang="ja-JP" dirty="0"/>
          </a:p>
          <a:p>
            <a:endParaRPr lang="en-US" altLang="ja-JP" dirty="0"/>
          </a:p>
          <a:p>
            <a:r>
              <a:rPr lang="ja-JP" altLang="en-US" dirty="0"/>
              <a:t>計</a:t>
            </a:r>
            <a:r>
              <a:rPr lang="en-US" altLang="ja-JP" dirty="0"/>
              <a:t>54</a:t>
            </a:r>
            <a:r>
              <a:rPr lang="ja-JP" altLang="en-US" dirty="0"/>
              <a:t>分</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2</a:t>
            </a:fld>
            <a:endParaRPr kumimoji="1" lang="ja-JP" altLang="en-US"/>
          </a:p>
        </p:txBody>
      </p:sp>
    </p:spTree>
    <p:extLst>
      <p:ext uri="{BB962C8B-B14F-4D97-AF65-F5344CB8AC3E}">
        <p14:creationId xmlns:p14="http://schemas.microsoft.com/office/powerpoint/2010/main" val="281688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緊急時の対応、流れについてです。イコールのマニュアルに沿って作成、少し補足をいれています。</a:t>
            </a:r>
            <a:endParaRPr kumimoji="1" lang="en-US" altLang="ja-JP" dirty="0"/>
          </a:p>
          <a:p>
            <a:endParaRPr kumimoji="1" lang="en-US" altLang="ja-JP" dirty="0"/>
          </a:p>
          <a:p>
            <a:r>
              <a:rPr kumimoji="1" lang="ja-JP" altLang="en-US" dirty="0"/>
              <a:t>ここで東大和の方に質問をしたいと思います。</a:t>
            </a:r>
            <a:endParaRPr kumimoji="1" lang="en-US" altLang="ja-JP" dirty="0"/>
          </a:p>
          <a:p>
            <a:endParaRPr kumimoji="1" lang="en-US" altLang="ja-JP" dirty="0"/>
          </a:p>
          <a:p>
            <a:r>
              <a:rPr kumimoji="1" lang="ja-JP" altLang="en-US" dirty="0"/>
              <a:t>１１９番をする前にぜひしてもらいたい大事なことがあります。それは何でしょうか？</a:t>
            </a:r>
            <a:endParaRPr kumimoji="1" lang="en-US" altLang="ja-JP" dirty="0"/>
          </a:p>
          <a:p>
            <a:endParaRPr kumimoji="1" lang="en-US" altLang="ja-JP" dirty="0"/>
          </a:p>
          <a:p>
            <a:r>
              <a:rPr kumimoji="1" lang="ja-JP" altLang="en-US" dirty="0"/>
              <a:t>ヒントは儀式的なことと言い表しても良いかもです。</a:t>
            </a:r>
            <a:endParaRPr kumimoji="1" lang="en-US" altLang="ja-JP" dirty="0"/>
          </a:p>
          <a:p>
            <a:endParaRPr kumimoji="1" lang="en-US" altLang="ja-JP" dirty="0"/>
          </a:p>
          <a:p>
            <a:r>
              <a:rPr kumimoji="1" lang="ja-JP" altLang="en-US" dirty="0"/>
              <a:t>答えは気持ちを落ち着かせること、でした！</a:t>
            </a:r>
            <a:endParaRPr kumimoji="1" lang="en-US" altLang="ja-JP" dirty="0"/>
          </a:p>
          <a:p>
            <a:endParaRPr kumimoji="1" lang="en-US" altLang="ja-JP" dirty="0"/>
          </a:p>
          <a:p>
            <a:r>
              <a:rPr kumimoji="1" lang="ja-JP" altLang="en-US" dirty="0"/>
              <a:t>・まず大きく息を吸って、吐いて手持ちの飲み物があれば少し飲んで</a:t>
            </a:r>
            <a:r>
              <a:rPr kumimoji="1" lang="ja-JP" altLang="en-US" b="1" dirty="0"/>
              <a:t>気持ちを落ち着かせます</a:t>
            </a:r>
            <a:r>
              <a:rPr kumimoji="1" lang="ja-JP" altLang="en-US" dirty="0"/>
              <a:t>。</a:t>
            </a:r>
            <a:endParaRPr kumimoji="1" lang="en-US" altLang="ja-JP" dirty="0"/>
          </a:p>
          <a:p>
            <a:r>
              <a:rPr kumimoji="1" lang="ja-JP" altLang="en-US" dirty="0"/>
              <a:t>・現場から</a:t>
            </a:r>
            <a:r>
              <a:rPr kumimoji="1" lang="ja-JP" altLang="en-US" b="1" dirty="0"/>
              <a:t>直接</a:t>
            </a:r>
            <a:r>
              <a:rPr kumimoji="1" lang="en-US" altLang="ja-JP" dirty="0"/>
              <a:t>119</a:t>
            </a:r>
            <a:r>
              <a:rPr kumimoji="1" lang="ja-JP" altLang="en-US" dirty="0"/>
              <a:t>番に電話連絡します。ご自宅においてあるアセスメントシート１より住所・ご利用者名・現場に入っているヘルパーであることを伝えます。電話口で先方の聞き取り</a:t>
            </a:r>
            <a:r>
              <a:rPr kumimoji="1" lang="ja-JP" altLang="en-US"/>
              <a:t>に応じます。アセスメントシート１はドライブ共有されている場合もあります。</a:t>
            </a:r>
            <a:endParaRPr kumimoji="1" lang="en-US" altLang="ja-JP" dirty="0"/>
          </a:p>
          <a:p>
            <a:r>
              <a:rPr kumimoji="1" lang="ja-JP" altLang="en-US" dirty="0"/>
              <a:t>・応急手当　安全な場所に移す・体勢を確保する・出血している場合は三角巾などで止血します</a:t>
            </a:r>
            <a:endParaRPr kumimoji="1" lang="en-US" altLang="ja-JP" dirty="0"/>
          </a:p>
          <a:p>
            <a:r>
              <a:rPr kumimoji="1" lang="ja-JP" altLang="en-US" dirty="0"/>
              <a:t>・事務所へ電話連絡　</a:t>
            </a:r>
            <a:r>
              <a:rPr kumimoji="1" lang="ja-JP" altLang="en-US" b="1" dirty="0"/>
              <a:t>まず「救急車を呼んだ」と伝えて</a:t>
            </a:r>
            <a:r>
              <a:rPr kumimoji="1" lang="ja-JP" altLang="en-US" dirty="0"/>
              <a:t>ください。事務所にいるサ責または管理者を呼んで状況を報告ください</a:t>
            </a:r>
            <a:endParaRPr kumimoji="1" lang="en-US" altLang="ja-JP" dirty="0"/>
          </a:p>
          <a:p>
            <a:r>
              <a:rPr kumimoji="1" lang="ja-JP" altLang="en-US" dirty="0"/>
              <a:t>・事務所側の対応として、ご利用者情報の提供、ご家族やケアマネへの連絡、替わりの人員が必要でしたら手配いたします。ほかには追加の応急処置が必要か等判断しお伝えいたします。</a:t>
            </a:r>
            <a:endParaRPr kumimoji="1" lang="en-US" altLang="ja-JP" dirty="0"/>
          </a:p>
          <a:p>
            <a:r>
              <a:rPr kumimoji="1" lang="ja-JP" altLang="en-US" dirty="0"/>
              <a:t>・到着した救急隊に状況報告　</a:t>
            </a:r>
            <a:r>
              <a:rPr kumimoji="1" lang="ja-JP" altLang="en-US" b="0" dirty="0"/>
              <a:t>アセスメントシート１</a:t>
            </a:r>
            <a:r>
              <a:rPr kumimoji="1" lang="ja-JP" altLang="en-US" dirty="0"/>
              <a:t>を元に症状、持病、服薬したか、しなかったか、ご家族への連絡先、いつ来るかなど救急隊から尋ねられたことに対し、わかる範囲でお伝えください</a:t>
            </a:r>
            <a:endParaRPr kumimoji="1" lang="en-US" altLang="ja-JP" dirty="0"/>
          </a:p>
          <a:p>
            <a:r>
              <a:rPr kumimoji="1" lang="ja-JP" altLang="en-US" dirty="0"/>
              <a:t>・救急車を送りだし　事務所から指示がある場合を除き、基本的には救急車に</a:t>
            </a:r>
            <a:r>
              <a:rPr kumimoji="1" lang="ja-JP" altLang="en-US" b="1" dirty="0"/>
              <a:t>同乗しません</a:t>
            </a:r>
            <a:endParaRPr kumimoji="1" lang="en-US" altLang="ja-JP" b="1" dirty="0"/>
          </a:p>
          <a:p>
            <a:r>
              <a:rPr kumimoji="1" lang="ja-JP" altLang="en-US" dirty="0"/>
              <a:t>・事務所へ電話報告　現場で行ったこと、救急車を送り出したことなどをご報告ください</a:t>
            </a:r>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3</a:t>
            </a:fld>
            <a:endParaRPr kumimoji="1" lang="ja-JP" altLang="en-US"/>
          </a:p>
        </p:txBody>
      </p:sp>
    </p:spTree>
    <p:extLst>
      <p:ext uri="{BB962C8B-B14F-4D97-AF65-F5344CB8AC3E}">
        <p14:creationId xmlns:p14="http://schemas.microsoft.com/office/powerpoint/2010/main" val="347486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・不要と判断した場合は派遣後ではなく、</a:t>
            </a:r>
            <a:r>
              <a:rPr kumimoji="1" lang="ja-JP" altLang="en-US" b="1" dirty="0"/>
              <a:t>すぐに現場から電話連絡</a:t>
            </a:r>
            <a:r>
              <a:rPr kumimoji="1" lang="ja-JP" altLang="en-US" dirty="0"/>
              <a:t>してください</a:t>
            </a:r>
            <a:endParaRPr kumimoji="1" lang="en-US" altLang="ja-JP" dirty="0"/>
          </a:p>
          <a:p>
            <a:r>
              <a:rPr kumimoji="1" lang="ja-JP" altLang="en-US" dirty="0"/>
              <a:t>・担当サ責または管理者に状況報告お願いいたします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4</a:t>
            </a:fld>
            <a:endParaRPr kumimoji="1" lang="ja-JP" altLang="en-US"/>
          </a:p>
        </p:txBody>
      </p:sp>
    </p:spTree>
    <p:extLst>
      <p:ext uri="{BB962C8B-B14F-4D97-AF65-F5344CB8AC3E}">
        <p14:creationId xmlns:p14="http://schemas.microsoft.com/office/powerpoint/2010/main" val="165260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突然の顔のゆがみは脳卒中の可能性があります。顔のゆがみに加え、激しい頭痛、吐き気、嘔吐、意識障害、体の片側のみのマヒやしびれ、言語障害視力障害などがあるときは救急車を呼んでください。脳卒中とは脳梗塞、脳出血、くも膜下出血に分類され脳の血管が詰まるか破裂するかして周囲に損傷を与えることを指します。</a:t>
            </a:r>
            <a:endParaRPr kumimoji="1" lang="en-US" altLang="ja-JP" dirty="0"/>
          </a:p>
          <a:p>
            <a:endParaRPr kumimoji="1" lang="en-US" altLang="ja-JP" dirty="0"/>
          </a:p>
          <a:p>
            <a:r>
              <a:rPr kumimoji="1" lang="ja-JP" altLang="en-US" dirty="0"/>
              <a:t>・突然の高熱に加え意識障害、呼吸困難、激しい頭痛、吐き気嘔吐、マヒ、言語障害、胸の痛み、締め付け感、大量出血、けいれんがある場合は救急車対応</a:t>
            </a:r>
            <a:endParaRPr kumimoji="1" lang="en-US" altLang="ja-JP" dirty="0"/>
          </a:p>
          <a:p>
            <a:endParaRPr kumimoji="1" lang="en-US" altLang="ja-JP" dirty="0"/>
          </a:p>
          <a:p>
            <a:r>
              <a:rPr kumimoji="1" lang="ja-JP" altLang="en-US" dirty="0"/>
              <a:t>・胸や背中の突然の痛みは心筋梗塞、大動脈解離が考えられます。胸や背中の痛みに加え腕・肩・アゴに痛みが広がる場合、冷や汗吐き気息切れがある場合は心筋梗塞を疑います。救急車を要請するようにしてください。心筋梗塞は心臓に血液を送る血管（冠動脈）が詰まり、心臓の筋肉（心筋）が酸素不足になることで起きるとされています。血圧に左右差がある場合は大動脈解離を疑います。大動脈解離とは心臓から全身に血液を送る太い血管である大動脈の壁が裂け、血液が壁の中に入り込む病気です。</a:t>
            </a:r>
            <a:endParaRPr kumimoji="1" lang="en-US" altLang="ja-JP" dirty="0"/>
          </a:p>
          <a:p>
            <a:endParaRPr kumimoji="1" lang="en-US" altLang="ja-JP" dirty="0"/>
          </a:p>
          <a:p>
            <a:r>
              <a:rPr kumimoji="1" lang="ja-JP" altLang="en-US" dirty="0"/>
              <a:t>・突然の激しい腹痛についてはいままで経験したことがないほど痛いときには救急車を呼ぶとネット検索より出てきます。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5</a:t>
            </a:fld>
            <a:endParaRPr kumimoji="1" lang="ja-JP" altLang="en-US"/>
          </a:p>
        </p:txBody>
      </p:sp>
    </p:spTree>
    <p:extLst>
      <p:ext uri="{BB962C8B-B14F-4D97-AF65-F5344CB8AC3E}">
        <p14:creationId xmlns:p14="http://schemas.microsoft.com/office/powerpoint/2010/main" val="2105005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BC393-3753-880C-8E08-E9E2DC2D8E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B73EDE-A280-5786-A102-393A84BDFCC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D746CD-E6A1-DFE5-FAA0-F76854F23517}"/>
              </a:ext>
            </a:extLst>
          </p:cNvPr>
          <p:cNvSpPr>
            <a:spLocks noGrp="1"/>
          </p:cNvSpPr>
          <p:nvPr>
            <p:ph type="body" idx="1"/>
          </p:nvPr>
        </p:nvSpPr>
        <p:spPr/>
        <p:txBody>
          <a:bodyPr/>
          <a:lstStyle/>
          <a:p>
            <a:r>
              <a:rPr kumimoji="1" lang="ja-JP" altLang="en-US" dirty="0"/>
              <a:t>訪問時転倒していてもしかしたら骨折しているかも、といった時の対応についてです。まずご利用者の意識、呼吸の確認、痛みや外傷有無、動けるかどうかを確認します。体温計があれば計ります。その場で確認できるようでしたらどうして転んでしまったのかお聞きします。骨折の可能性がある場合の対応として大事なのが</a:t>
            </a:r>
            <a:r>
              <a:rPr kumimoji="1" lang="ja-JP" altLang="en-US" b="1" dirty="0"/>
              <a:t>無理に動かさないこと</a:t>
            </a:r>
            <a:r>
              <a:rPr kumimoji="1" lang="ja-JP" altLang="en-US" dirty="0"/>
              <a:t>です。特に首や背骨の痛みがあるときは絶対に無理に動かさないようにしてください。動けないようでしたらその場で救急車を要請することになると思いますが事務所連絡、救急車の要請が必要か確認してもよいかと思います。動くことに支障がない場合は場合によってはご家族対応の可能性もあるかと思います。</a:t>
            </a:r>
            <a:endParaRPr kumimoji="1" lang="en-US" altLang="ja-JP" dirty="0"/>
          </a:p>
          <a:p>
            <a:endParaRPr kumimoji="1" lang="en-US" altLang="ja-JP" dirty="0"/>
          </a:p>
          <a:p>
            <a:endParaRPr kumimoji="1" lang="en-US" altLang="ja-JP" dirty="0"/>
          </a:p>
          <a:p>
            <a:r>
              <a:rPr kumimoji="1" lang="ja-JP" altLang="en-US" dirty="0"/>
              <a:t>てんかんについてです。そもそもてんかんとはどういった症状なのでしょうか。厚生省のサイトからの引用ですとてんかん発作を繰り返し起こす状態のことを指します。てんかん発作とは簡単に説明すると神経が異常な活動をすることにより引き起こされる症状です。例えば体の一部が固くなる、意識が消失するなどがあります。多くのてんかん発作は数秒から数分以内に自然に止まりますと記述があり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数秒から数分で治まる場合は必ずしも頓服薬の必要性は無いようです。発作時に服薬が必要な場合として短期間に繰り返し発作が起こる場合、発作が長時間続く場合には医師の指示で服用します。ヘルパーさんによる判断はできません。</a:t>
            </a:r>
            <a:r>
              <a:rPr lang="ja-JP" altLang="en-US" dirty="0"/>
              <a:t>５分を超えるようなら救急車を呼ぶとサイト内の検索から出てきます。</a:t>
            </a:r>
            <a:endParaRPr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0AE5F595-73F2-6299-FD5E-E0E720211596}"/>
              </a:ext>
            </a:extLst>
          </p:cNvPr>
          <p:cNvSpPr>
            <a:spLocks noGrp="1"/>
          </p:cNvSpPr>
          <p:nvPr>
            <p:ph type="sldNum" sz="quarter" idx="5"/>
          </p:nvPr>
        </p:nvSpPr>
        <p:spPr/>
        <p:txBody>
          <a:bodyPr/>
          <a:lstStyle/>
          <a:p>
            <a:fld id="{2B403D0F-9BBF-433E-8DC7-131D863D6345}" type="slidenum">
              <a:rPr kumimoji="1" lang="ja-JP" altLang="en-US" smtClean="0"/>
              <a:t>6</a:t>
            </a:fld>
            <a:endParaRPr kumimoji="1" lang="ja-JP" altLang="en-US"/>
          </a:p>
        </p:txBody>
      </p:sp>
    </p:spTree>
    <p:extLst>
      <p:ext uri="{BB962C8B-B14F-4D97-AF65-F5344CB8AC3E}">
        <p14:creationId xmlns:p14="http://schemas.microsoft.com/office/powerpoint/2010/main" val="559133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5DCF2-55F0-3B98-9050-4F46363A5C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8202E32-F264-4216-6F38-51D8EFAFD5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97DC76-3F4B-93BB-97EB-6456F6C16CBA}"/>
              </a:ext>
            </a:extLst>
          </p:cNvPr>
          <p:cNvSpPr>
            <a:spLocks noGrp="1"/>
          </p:cNvSpPr>
          <p:nvPr>
            <p:ph type="body" idx="1"/>
          </p:nvPr>
        </p:nvSpPr>
        <p:spPr/>
        <p:txBody>
          <a:bodyPr/>
          <a:lstStyle/>
          <a:p>
            <a:r>
              <a:rPr lang="ja-JP" altLang="en-US" dirty="0"/>
              <a:t>補足になりますがターミナルケアについてです。訪問介護におけるターミナルケアとは自宅で終末期を迎えるご利用者の身体介護などを主に行うことが挙げられます。ターミナルケアを行うとはつまり自宅でお看取りすることを指しますので基本的には救急車の要請はしません。訪問時急変した場合は事前に定められた手順に従います。現場もしくは事務所から連携している訪問看護に連絡、訪問看護から訪問診療を行う主治医に連絡という流れが多いかと</a:t>
            </a:r>
            <a:r>
              <a:rPr lang="ja-JP" altLang="en-US"/>
              <a:t>思います。ご利用者ごとに決められた手順などがありますので、事前にサ責確認してください</a:t>
            </a:r>
            <a:endParaRPr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3FF824C1-D653-80B8-7F2C-D3CB2D1104B1}"/>
              </a:ext>
            </a:extLst>
          </p:cNvPr>
          <p:cNvSpPr>
            <a:spLocks noGrp="1"/>
          </p:cNvSpPr>
          <p:nvPr>
            <p:ph type="sldNum" sz="quarter" idx="5"/>
          </p:nvPr>
        </p:nvSpPr>
        <p:spPr/>
        <p:txBody>
          <a:bodyPr/>
          <a:lstStyle/>
          <a:p>
            <a:fld id="{2B403D0F-9BBF-433E-8DC7-131D863D6345}" type="slidenum">
              <a:rPr kumimoji="1" lang="ja-JP" altLang="en-US" smtClean="0"/>
              <a:t>7</a:t>
            </a:fld>
            <a:endParaRPr kumimoji="1" lang="ja-JP" altLang="en-US"/>
          </a:p>
        </p:txBody>
      </p:sp>
    </p:spTree>
    <p:extLst>
      <p:ext uri="{BB962C8B-B14F-4D97-AF65-F5344CB8AC3E}">
        <p14:creationId xmlns:p14="http://schemas.microsoft.com/office/powerpoint/2010/main" val="2993183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お隣の方と</a:t>
            </a:r>
            <a:r>
              <a:rPr lang="ja-JP" altLang="en-US" dirty="0"/>
              <a:t>３</a:t>
            </a:r>
            <a:r>
              <a:rPr kumimoji="1" lang="ja-JP" altLang="en-US" dirty="0"/>
              <a:t>分ほどお話お願いいたします。</a:t>
            </a:r>
            <a:endParaRPr kumimoji="1" lang="en-US" altLang="ja-JP" dirty="0"/>
          </a:p>
          <a:p>
            <a:endParaRPr kumimoji="1" lang="en-US" altLang="ja-JP" dirty="0"/>
          </a:p>
          <a:p>
            <a:r>
              <a:rPr kumimoji="1" lang="ja-JP" altLang="en-US" dirty="0"/>
              <a:t>各自事業所から</a:t>
            </a:r>
            <a:r>
              <a:rPr kumimoji="1" lang="en-US" altLang="ja-JP" dirty="0"/>
              <a:t>1</a:t>
            </a:r>
            <a:r>
              <a:rPr kumimoji="1" lang="ja-JP" altLang="en-US" dirty="0"/>
              <a:t>人、司会のほうから当てたいと思います。</a:t>
            </a:r>
            <a:endParaRPr kumimoji="1" lang="en-US" altLang="ja-JP" dirty="0"/>
          </a:p>
          <a:p>
            <a:endParaRPr kumimoji="1" lang="en-US" altLang="ja-JP" dirty="0"/>
          </a:p>
          <a:p>
            <a:r>
              <a:rPr kumimoji="1" lang="ja-JP" altLang="en-US" dirty="0"/>
              <a:t>（東大和ではあらかじめ樋口さん、梶原さんに打診済みです）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8</a:t>
            </a:fld>
            <a:endParaRPr kumimoji="1" lang="ja-JP" altLang="en-US"/>
          </a:p>
        </p:txBody>
      </p:sp>
    </p:spTree>
    <p:extLst>
      <p:ext uri="{BB962C8B-B14F-4D97-AF65-F5344CB8AC3E}">
        <p14:creationId xmlns:p14="http://schemas.microsoft.com/office/powerpoint/2010/main" val="380267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403D0F-9BBF-433E-8DC7-131D863D6345}" type="slidenum">
              <a:rPr kumimoji="1" lang="ja-JP" altLang="en-US" smtClean="0"/>
              <a:t>9</a:t>
            </a:fld>
            <a:endParaRPr kumimoji="1" lang="ja-JP" altLang="en-US"/>
          </a:p>
        </p:txBody>
      </p:sp>
    </p:spTree>
    <p:extLst>
      <p:ext uri="{BB962C8B-B14F-4D97-AF65-F5344CB8AC3E}">
        <p14:creationId xmlns:p14="http://schemas.microsoft.com/office/powerpoint/2010/main" val="296714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ja-JP" altLang="en-US" dirty="0"/>
              <a:t> </a:t>
            </a:r>
            <a:endParaRPr lang="en-US" dirty="0"/>
          </a:p>
        </p:txBody>
      </p:sp>
      <p:sp>
        <p:nvSpPr>
          <p:cNvPr id="3" name="Content Placeholder 2"/>
          <p:cNvSpPr>
            <a:spLocks noGrp="1"/>
          </p:cNvSpPr>
          <p:nvPr>
            <p:ph idx="1"/>
          </p:nvPr>
        </p:nvSpPr>
        <p:spPr>
          <a:xfrm>
            <a:off x="553557" y="1403498"/>
            <a:ext cx="8036885" cy="4752200"/>
          </a:xfrm>
        </p:spPr>
        <p:txBody>
          <a:bodyPr/>
          <a:lstStyle>
            <a:lvl1pPr marL="0" indent="0" algn="l">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altLang="ja-JP" dirty="0"/>
          </a:p>
        </p:txBody>
      </p:sp>
      <p:sp>
        <p:nvSpPr>
          <p:cNvPr id="4" name="Date Placeholder 3"/>
          <p:cNvSpPr>
            <a:spLocks noGrp="1"/>
          </p:cNvSpPr>
          <p:nvPr>
            <p:ph type="dt" sz="half" idx="10"/>
          </p:nvPr>
        </p:nvSpPr>
        <p:spPr/>
        <p:txBody>
          <a:bodyPr/>
          <a:lstStyle/>
          <a:p>
            <a:fld id="{77408A04-DD0B-4B96-9CF4-E375DBA2BBD7}" type="datetime1">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r>
              <a:rPr kumimoji="1" lang="ja-JP" altLang="en-US" dirty="0"/>
              <a:t>１</a:t>
            </a:r>
          </a:p>
        </p:txBody>
      </p:sp>
    </p:spTree>
    <p:extLst>
      <p:ext uri="{BB962C8B-B14F-4D97-AF65-F5344CB8AC3E}">
        <p14:creationId xmlns:p14="http://schemas.microsoft.com/office/powerpoint/2010/main" val="12496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321171-5BA2-4F1E-A465-D0A52E513FB8}" type="datetime1">
              <a:rPr kumimoji="1" lang="ja-JP" altLang="en-US" smtClean="0"/>
              <a:t>2025/3/5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845C61-CE1E-436F-8CB6-04B82EDF6114}" type="slidenum">
              <a:rPr kumimoji="1" lang="ja-JP" altLang="en-US" smtClean="0"/>
              <a:t>‹#›</a:t>
            </a:fld>
            <a:endParaRPr kumimoji="1" lang="ja-JP" altLang="en-US"/>
          </a:p>
        </p:txBody>
      </p:sp>
    </p:spTree>
    <p:extLst>
      <p:ext uri="{BB962C8B-B14F-4D97-AF65-F5344CB8AC3E}">
        <p14:creationId xmlns:p14="http://schemas.microsoft.com/office/powerpoint/2010/main" val="343987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BB10E2-C589-491B-8018-815D799F8037}" type="datetime1">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845C61-CE1E-436F-8CB6-04B82EDF6114}" type="slidenum">
              <a:rPr kumimoji="1" lang="ja-JP" altLang="en-US" smtClean="0"/>
              <a:t>‹#›</a:t>
            </a:fld>
            <a:endParaRPr kumimoji="1" lang="ja-JP" altLang="en-US"/>
          </a:p>
        </p:txBody>
      </p:sp>
    </p:spTree>
    <p:extLst>
      <p:ext uri="{BB962C8B-B14F-4D97-AF65-F5344CB8AC3E}">
        <p14:creationId xmlns:p14="http://schemas.microsoft.com/office/powerpoint/2010/main" val="115276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C1EA76-D612-4A3F-AB27-5A5E81684EAD}" type="datetime1">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845C61-CE1E-436F-8CB6-04B82EDF6114}" type="slidenum">
              <a:rPr kumimoji="1" lang="ja-JP" altLang="en-US" smtClean="0"/>
              <a:t>‹#›</a:t>
            </a:fld>
            <a:endParaRPr kumimoji="1" lang="ja-JP" altLang="en-US"/>
          </a:p>
        </p:txBody>
      </p:sp>
    </p:spTree>
    <p:extLst>
      <p:ext uri="{BB962C8B-B14F-4D97-AF65-F5344CB8AC3E}">
        <p14:creationId xmlns:p14="http://schemas.microsoft.com/office/powerpoint/2010/main" val="345765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ja-JP" altLang="en-US" dirty="0"/>
              <a:t> </a:t>
            </a:r>
            <a:endParaRPr lang="en-US" dirty="0"/>
          </a:p>
        </p:txBody>
      </p:sp>
      <p:sp>
        <p:nvSpPr>
          <p:cNvPr id="3" name="Content Placeholder 2"/>
          <p:cNvSpPr>
            <a:spLocks noGrp="1"/>
          </p:cNvSpPr>
          <p:nvPr>
            <p:ph idx="1"/>
          </p:nvPr>
        </p:nvSpPr>
        <p:spPr>
          <a:xfrm>
            <a:off x="553557" y="1403498"/>
            <a:ext cx="8036885" cy="4752200"/>
          </a:xfrm>
        </p:spPr>
        <p:txBody>
          <a:bodyPr/>
          <a:lstStyle>
            <a:lvl1pPr marL="0" indent="0" algn="l">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altLang="ja-JP" dirty="0"/>
          </a:p>
        </p:txBody>
      </p:sp>
      <p:sp>
        <p:nvSpPr>
          <p:cNvPr id="4" name="Date Placeholder 3"/>
          <p:cNvSpPr>
            <a:spLocks noGrp="1"/>
          </p:cNvSpPr>
          <p:nvPr>
            <p:ph type="dt" sz="half" idx="10"/>
          </p:nvPr>
        </p:nvSpPr>
        <p:spPr/>
        <p:txBody>
          <a:bodyPr/>
          <a:lstStyle/>
          <a:p>
            <a:fld id="{8982F060-B5A0-4839-85F2-4D320691E1D9}" type="datetime1">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r>
              <a:rPr kumimoji="1" lang="ja-JP" altLang="en-US" dirty="0"/>
              <a:t>２</a:t>
            </a:r>
          </a:p>
        </p:txBody>
      </p:sp>
    </p:spTree>
    <p:extLst>
      <p:ext uri="{BB962C8B-B14F-4D97-AF65-F5344CB8AC3E}">
        <p14:creationId xmlns:p14="http://schemas.microsoft.com/office/powerpoint/2010/main" val="167147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62D746C-D123-4D4D-90EE-C6E2C6E7ADCB}" type="datetime1">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845C61-CE1E-436F-8CB6-04B82EDF6114}" type="slidenum">
              <a:rPr kumimoji="1" lang="ja-JP" altLang="en-US" smtClean="0"/>
              <a:t>‹#›</a:t>
            </a:fld>
            <a:endParaRPr kumimoji="1" lang="ja-JP" altLang="en-US"/>
          </a:p>
        </p:txBody>
      </p:sp>
    </p:spTree>
    <p:extLst>
      <p:ext uri="{BB962C8B-B14F-4D97-AF65-F5344CB8AC3E}">
        <p14:creationId xmlns:p14="http://schemas.microsoft.com/office/powerpoint/2010/main" val="107781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612BB8CD-3A5F-4DF9-BE64-2695BB30B884}" type="datetime1">
              <a:rPr kumimoji="1" lang="ja-JP" altLang="en-US" smtClean="0"/>
              <a:t>2025/3/5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845C61-CE1E-436F-8CB6-04B82EDF6114}" type="slidenum">
              <a:rPr kumimoji="1" lang="ja-JP" altLang="en-US" smtClean="0"/>
              <a:t>‹#›</a:t>
            </a:fld>
            <a:endParaRPr kumimoji="1" lang="ja-JP" altLang="en-US"/>
          </a:p>
        </p:txBody>
      </p:sp>
    </p:spTree>
    <p:extLst>
      <p:ext uri="{BB962C8B-B14F-4D97-AF65-F5344CB8AC3E}">
        <p14:creationId xmlns:p14="http://schemas.microsoft.com/office/powerpoint/2010/main" val="40399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C2A1B83-8D80-4485-BDCB-EC41A4BB21DD}" type="datetime1">
              <a:rPr kumimoji="1" lang="ja-JP" altLang="en-US" smtClean="0"/>
              <a:t>2025/3/5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845C61-CE1E-436F-8CB6-04B82EDF6114}" type="slidenum">
              <a:rPr kumimoji="1" lang="ja-JP" altLang="en-US" smtClean="0"/>
              <a:t>‹#›</a:t>
            </a:fld>
            <a:endParaRPr kumimoji="1" lang="ja-JP" altLang="en-US"/>
          </a:p>
        </p:txBody>
      </p:sp>
    </p:spTree>
    <p:extLst>
      <p:ext uri="{BB962C8B-B14F-4D97-AF65-F5344CB8AC3E}">
        <p14:creationId xmlns:p14="http://schemas.microsoft.com/office/powerpoint/2010/main" val="317950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FCB8F1E-9C30-4ACB-B410-68EC335C86B1}" type="datetime1">
              <a:rPr kumimoji="1" lang="ja-JP" altLang="en-US" smtClean="0"/>
              <a:t>2025/3/5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845C61-CE1E-436F-8CB6-04B82EDF6114}" type="slidenum">
              <a:rPr kumimoji="1" lang="ja-JP" altLang="en-US" smtClean="0"/>
              <a:t>‹#›</a:t>
            </a:fld>
            <a:endParaRPr kumimoji="1" lang="ja-JP" altLang="en-US"/>
          </a:p>
        </p:txBody>
      </p:sp>
    </p:spTree>
    <p:extLst>
      <p:ext uri="{BB962C8B-B14F-4D97-AF65-F5344CB8AC3E}">
        <p14:creationId xmlns:p14="http://schemas.microsoft.com/office/powerpoint/2010/main" val="321677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D5304B0-0C52-446B-8097-C9947F6AD321}" type="datetime1">
              <a:rPr kumimoji="1" lang="ja-JP" altLang="en-US" smtClean="0"/>
              <a:t>2025/3/5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845C61-CE1E-436F-8CB6-04B82EDF6114}" type="slidenum">
              <a:rPr kumimoji="1" lang="ja-JP" altLang="en-US" smtClean="0"/>
              <a:t>‹#›</a:t>
            </a:fld>
            <a:endParaRPr kumimoji="1" lang="ja-JP" altLang="en-US"/>
          </a:p>
        </p:txBody>
      </p:sp>
    </p:spTree>
    <p:extLst>
      <p:ext uri="{BB962C8B-B14F-4D97-AF65-F5344CB8AC3E}">
        <p14:creationId xmlns:p14="http://schemas.microsoft.com/office/powerpoint/2010/main" val="109026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94C78-D38D-42FE-9FE9-B1D98EAAA8A4}" type="datetime1">
              <a:rPr kumimoji="1" lang="ja-JP" altLang="en-US" smtClean="0"/>
              <a:t>2025/3/5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845C61-CE1E-436F-8CB6-04B82EDF6114}" type="slidenum">
              <a:rPr kumimoji="1" lang="ja-JP" altLang="en-US" smtClean="0"/>
              <a:t>‹#›</a:t>
            </a:fld>
            <a:endParaRPr kumimoji="1" lang="ja-JP" altLang="en-US"/>
          </a:p>
        </p:txBody>
      </p:sp>
    </p:spTree>
    <p:extLst>
      <p:ext uri="{BB962C8B-B14F-4D97-AF65-F5344CB8AC3E}">
        <p14:creationId xmlns:p14="http://schemas.microsoft.com/office/powerpoint/2010/main" val="354337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9C4F02-D512-4EF5-B272-0BB80783B6B8}" type="datetime1">
              <a:rPr kumimoji="1" lang="ja-JP" altLang="en-US" smtClean="0"/>
              <a:t>2025/3/5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845C61-CE1E-436F-8CB6-04B82EDF6114}" type="slidenum">
              <a:rPr kumimoji="1" lang="ja-JP" altLang="en-US" smtClean="0"/>
              <a:t>‹#›</a:t>
            </a:fld>
            <a:endParaRPr kumimoji="1" lang="ja-JP" altLang="en-US"/>
          </a:p>
        </p:txBody>
      </p:sp>
    </p:spTree>
    <p:extLst>
      <p:ext uri="{BB962C8B-B14F-4D97-AF65-F5344CB8AC3E}">
        <p14:creationId xmlns:p14="http://schemas.microsoft.com/office/powerpoint/2010/main" val="245559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74035"/>
          </a:xfrm>
          <a:prstGeom prst="rect">
            <a:avLst/>
          </a:prstGeom>
          <a:solidFill>
            <a:schemeClr val="tx2"/>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78465" y="1424763"/>
            <a:ext cx="8036885" cy="475220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fld id="{A5CA7464-F360-48B2-97F5-D19A1C2AC4CF}" type="datetime1">
              <a:rPr kumimoji="1" lang="ja-JP" altLang="en-US" smtClean="0"/>
              <a:t>2025/3/5</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820786" y="304454"/>
            <a:ext cx="2057400" cy="365125"/>
          </a:xfrm>
          <a:prstGeom prst="rect">
            <a:avLst/>
          </a:prstGeom>
        </p:spPr>
        <p:txBody>
          <a:bodyPr vert="horz" lIns="91440" tIns="45720" rIns="91440" bIns="45720" rtlCol="0" anchor="ctr"/>
          <a:lstStyle>
            <a:lvl1pPr algn="r">
              <a:defRPr sz="4400" baseline="0">
                <a:solidFill>
                  <a:schemeClr val="bg1"/>
                </a:solidFill>
                <a:latin typeface="メイリオ" panose="020B0604030504040204" pitchFamily="50" charset="-128"/>
                <a:ea typeface="メイリオ" panose="020B0604030504040204" pitchFamily="50" charset="-128"/>
              </a:defRPr>
            </a:lvl1pPr>
          </a:lstStyle>
          <a:p>
            <a:fld id="{12845C61-CE1E-436F-8CB6-04B82EDF6114}" type="slidenum">
              <a:rPr kumimoji="1" lang="ja-JP" altLang="en-US" smtClean="0"/>
              <a:pPr/>
              <a:t>‹#›</a:t>
            </a:fld>
            <a:endParaRPr kumimoji="1" lang="ja-JP" altLang="en-US" dirty="0"/>
          </a:p>
        </p:txBody>
      </p:sp>
    </p:spTree>
    <p:extLst>
      <p:ext uri="{BB962C8B-B14F-4D97-AF65-F5344CB8AC3E}">
        <p14:creationId xmlns:p14="http://schemas.microsoft.com/office/powerpoint/2010/main" val="806671745"/>
      </p:ext>
    </p:extLst>
  </p:cSld>
  <p:clrMap bg1="lt1" tx1="dk1" bg2="lt2" tx2="dk2" accent1="accent1" accent2="accent2" accent3="accent3" accent4="accent4" accent5="accent5" accent6="accent6" hlink="hlink" folHlink="folHlink"/>
  <p:sldLayoutIdLst>
    <p:sldLayoutId id="2147483686" r:id="rId1"/>
    <p:sldLayoutId id="2147483696" r:id="rId2"/>
    <p:sldLayoutId id="2147483685"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marL="361950" indent="0" algn="l" defTabSz="914400" rtl="0" eaLnBrk="1" latinLnBrk="0" hangingPunct="1">
        <a:lnSpc>
          <a:spcPct val="90000"/>
        </a:lnSpc>
        <a:spcBef>
          <a:spcPct val="0"/>
        </a:spcBef>
        <a:buNone/>
        <a:defRPr kumimoji="1" sz="4400" kern="1200">
          <a:solidFill>
            <a:schemeClr val="bg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32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2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2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FGYZ8jAsd8c?feature=oembed" TargetMode="Externa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F292C32-F79B-EFB5-389D-0DBB64B293BE}"/>
              </a:ext>
            </a:extLst>
          </p:cNvPr>
          <p:cNvSpPr>
            <a:spLocks noGrp="1"/>
          </p:cNvSpPr>
          <p:nvPr>
            <p:ph type="ctrTitle"/>
          </p:nvPr>
        </p:nvSpPr>
        <p:spPr/>
        <p:txBody>
          <a:bodyPr anchor="ctr">
            <a:normAutofit/>
          </a:bodyPr>
          <a:lstStyle/>
          <a:p>
            <a:pPr algn="l">
              <a:lnSpc>
                <a:spcPct val="125000"/>
              </a:lnSpc>
            </a:pPr>
            <a:r>
              <a:rPr lang="ja-JP" altLang="en-US" sz="4400" dirty="0"/>
              <a:t>緊急時の対応と</a:t>
            </a:r>
            <a:r>
              <a:rPr lang="en-US" altLang="ja-JP" sz="4400" dirty="0"/>
              <a:t>AED</a:t>
            </a:r>
            <a:r>
              <a:rPr lang="ja-JP" altLang="en-US" sz="4400" dirty="0"/>
              <a:t>の使用方法</a:t>
            </a:r>
          </a:p>
        </p:txBody>
      </p:sp>
      <p:sp>
        <p:nvSpPr>
          <p:cNvPr id="7" name="字幕 6">
            <a:extLst>
              <a:ext uri="{FF2B5EF4-FFF2-40B4-BE49-F238E27FC236}">
                <a16:creationId xmlns:a16="http://schemas.microsoft.com/office/drawing/2014/main" id="{0A60B689-7F0F-E3E2-3465-BED2DFB57ADD}"/>
              </a:ext>
            </a:extLst>
          </p:cNvPr>
          <p:cNvSpPr>
            <a:spLocks noGrp="1"/>
          </p:cNvSpPr>
          <p:nvPr>
            <p:ph type="subTitle" idx="1"/>
          </p:nvPr>
        </p:nvSpPr>
        <p:spPr/>
        <p:txBody>
          <a:bodyPr anchor="ctr">
            <a:normAutofit/>
          </a:bodyPr>
          <a:lstStyle/>
          <a:p>
            <a:r>
              <a:rPr lang="ja-JP" altLang="en-US" sz="2000" dirty="0"/>
              <a:t>２０２５年３月１２日（水）１３：３０～１５：００</a:t>
            </a:r>
            <a:endParaRPr lang="en-US" altLang="ja-JP" sz="2000" dirty="0"/>
          </a:p>
          <a:p>
            <a:endParaRPr lang="en-US" altLang="ja-JP" sz="2000" dirty="0"/>
          </a:p>
          <a:p>
            <a:r>
              <a:rPr lang="ja-JP" altLang="en-US" sz="2000" dirty="0"/>
              <a:t>石井　今田</a:t>
            </a:r>
          </a:p>
        </p:txBody>
      </p:sp>
      <p:sp>
        <p:nvSpPr>
          <p:cNvPr id="3" name="スライド番号プレースホルダー 2">
            <a:extLst>
              <a:ext uri="{FF2B5EF4-FFF2-40B4-BE49-F238E27FC236}">
                <a16:creationId xmlns:a16="http://schemas.microsoft.com/office/drawing/2014/main" id="{B88D57F1-D0A5-57C4-A165-65594AED220A}"/>
              </a:ext>
            </a:extLst>
          </p:cNvPr>
          <p:cNvSpPr>
            <a:spLocks noGrp="1"/>
          </p:cNvSpPr>
          <p:nvPr>
            <p:ph type="sldNum" sz="quarter" idx="12"/>
          </p:nvPr>
        </p:nvSpPr>
        <p:spPr/>
        <p:txBody>
          <a:bodyPr/>
          <a:lstStyle/>
          <a:p>
            <a:endParaRPr kumimoji="1" lang="ja-JP" altLang="en-US" dirty="0"/>
          </a:p>
        </p:txBody>
      </p:sp>
    </p:spTree>
    <p:extLst>
      <p:ext uri="{BB962C8B-B14F-4D97-AF65-F5344CB8AC3E}">
        <p14:creationId xmlns:p14="http://schemas.microsoft.com/office/powerpoint/2010/main" val="2844156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2F93A7-9711-5A21-62BF-6BA40B79A2C3}"/>
              </a:ext>
            </a:extLst>
          </p:cNvPr>
          <p:cNvSpPr>
            <a:spLocks noGrp="1"/>
          </p:cNvSpPr>
          <p:nvPr>
            <p:ph type="title"/>
          </p:nvPr>
        </p:nvSpPr>
        <p:spPr/>
        <p:txBody>
          <a:bodyPr/>
          <a:lstStyle/>
          <a:p>
            <a:endParaRPr kumimoji="1" lang="ja-JP" altLang="en-US" dirty="0"/>
          </a:p>
        </p:txBody>
      </p:sp>
      <p:pic>
        <p:nvPicPr>
          <p:cNvPr id="5" name="オンライン メディア 4" title="成人の心肺蘇生(AED使用を含む）">
            <a:hlinkClick r:id="" action="ppaction://media"/>
            <a:extLst>
              <a:ext uri="{FF2B5EF4-FFF2-40B4-BE49-F238E27FC236}">
                <a16:creationId xmlns:a16="http://schemas.microsoft.com/office/drawing/2014/main" id="{B1D63178-6191-1A99-C0AE-830502F29A3C}"/>
              </a:ext>
            </a:extLst>
          </p:cNvPr>
          <p:cNvPicPr>
            <a:picLocks noGrp="1" noRot="1" noChangeAspect="1"/>
          </p:cNvPicPr>
          <p:nvPr>
            <p:ph idx="1"/>
            <a:videoFile r:link="rId1"/>
          </p:nvPr>
        </p:nvPicPr>
        <p:blipFill>
          <a:blip r:embed="rId4"/>
          <a:stretch>
            <a:fillRect/>
          </a:stretch>
        </p:blipFill>
        <p:spPr>
          <a:xfrm>
            <a:off x="554038" y="1509713"/>
            <a:ext cx="8035925" cy="4540250"/>
          </a:xfrm>
          <a:prstGeom prst="rect">
            <a:avLst/>
          </a:prstGeom>
        </p:spPr>
      </p:pic>
      <p:sp>
        <p:nvSpPr>
          <p:cNvPr id="4" name="スライド番号プレースホルダー 3">
            <a:extLst>
              <a:ext uri="{FF2B5EF4-FFF2-40B4-BE49-F238E27FC236}">
                <a16:creationId xmlns:a16="http://schemas.microsoft.com/office/drawing/2014/main" id="{CF51E7BE-ADB0-978F-8D75-507B3A372FB5}"/>
              </a:ext>
            </a:extLst>
          </p:cNvPr>
          <p:cNvSpPr>
            <a:spLocks noGrp="1"/>
          </p:cNvSpPr>
          <p:nvPr>
            <p:ph type="sldNum" sz="quarter" idx="12"/>
          </p:nvPr>
        </p:nvSpPr>
        <p:spPr/>
        <p:txBody>
          <a:bodyPr/>
          <a:lstStyle/>
          <a:p>
            <a:r>
              <a:rPr kumimoji="1" lang="en-US" altLang="ja-JP" dirty="0"/>
              <a:t>8</a:t>
            </a:r>
            <a:endParaRPr kumimoji="1" lang="ja-JP" altLang="en-US" dirty="0"/>
          </a:p>
        </p:txBody>
      </p:sp>
    </p:spTree>
    <p:extLst>
      <p:ext uri="{BB962C8B-B14F-4D97-AF65-F5344CB8AC3E}">
        <p14:creationId xmlns:p14="http://schemas.microsoft.com/office/powerpoint/2010/main" val="346784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FF08DB-B272-F96D-1BB4-14E51ECEE303}"/>
              </a:ext>
            </a:extLst>
          </p:cNvPr>
          <p:cNvSpPr>
            <a:spLocks noGrp="1"/>
          </p:cNvSpPr>
          <p:nvPr>
            <p:ph type="sldNum" sz="quarter" idx="12"/>
          </p:nvPr>
        </p:nvSpPr>
        <p:spPr/>
        <p:txBody>
          <a:bodyPr/>
          <a:lstStyle/>
          <a:p>
            <a:r>
              <a:rPr kumimoji="1" lang="en-US" altLang="ja-JP" dirty="0"/>
              <a:t>9</a:t>
            </a:r>
            <a:endParaRPr kumimoji="1" lang="ja-JP" altLang="en-US" dirty="0"/>
          </a:p>
        </p:txBody>
      </p:sp>
      <p:pic>
        <p:nvPicPr>
          <p:cNvPr id="6" name="図 5" descr="アプリケーション, マップ&#10;&#10;AI によって生成されたコンテンツは間違っている可能性があります。">
            <a:extLst>
              <a:ext uri="{FF2B5EF4-FFF2-40B4-BE49-F238E27FC236}">
                <a16:creationId xmlns:a16="http://schemas.microsoft.com/office/drawing/2014/main" id="{0782280E-D27F-555D-EE35-31B1816ED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3348"/>
            <a:ext cx="9144000" cy="5011303"/>
          </a:xfrm>
          <a:prstGeom prst="rect">
            <a:avLst/>
          </a:prstGeom>
        </p:spPr>
      </p:pic>
      <p:sp>
        <p:nvSpPr>
          <p:cNvPr id="7" name="正方形/長方形 6">
            <a:extLst>
              <a:ext uri="{FF2B5EF4-FFF2-40B4-BE49-F238E27FC236}">
                <a16:creationId xmlns:a16="http://schemas.microsoft.com/office/drawing/2014/main" id="{7838999E-A111-F1AD-0CDE-366335E48CF4}"/>
              </a:ext>
            </a:extLst>
          </p:cNvPr>
          <p:cNvSpPr/>
          <p:nvPr/>
        </p:nvSpPr>
        <p:spPr>
          <a:xfrm>
            <a:off x="3543299" y="416225"/>
            <a:ext cx="2057400" cy="5067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東大和</a:t>
            </a:r>
          </a:p>
        </p:txBody>
      </p:sp>
      <p:pic>
        <p:nvPicPr>
          <p:cNvPr id="8" name="グラフィックス 7" descr="家 単色塗りつぶし">
            <a:extLst>
              <a:ext uri="{FF2B5EF4-FFF2-40B4-BE49-F238E27FC236}">
                <a16:creationId xmlns:a16="http://schemas.microsoft.com/office/drawing/2014/main" id="{5175640B-96CB-F4D4-05E8-536BE72B21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57599" y="2971799"/>
            <a:ext cx="914400" cy="914400"/>
          </a:xfrm>
          <a:prstGeom prst="rect">
            <a:avLst/>
          </a:prstGeom>
        </p:spPr>
      </p:pic>
    </p:spTree>
    <p:extLst>
      <p:ext uri="{BB962C8B-B14F-4D97-AF65-F5344CB8AC3E}">
        <p14:creationId xmlns:p14="http://schemas.microsoft.com/office/powerpoint/2010/main" val="124150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C5DA3C-662B-C4D4-5ADB-DE3B4CE7BD31}"/>
              </a:ext>
            </a:extLst>
          </p:cNvPr>
          <p:cNvSpPr>
            <a:spLocks noGrp="1"/>
          </p:cNvSpPr>
          <p:nvPr>
            <p:ph type="sldNum" sz="quarter" idx="12"/>
          </p:nvPr>
        </p:nvSpPr>
        <p:spPr/>
        <p:txBody>
          <a:bodyPr/>
          <a:lstStyle/>
          <a:p>
            <a:r>
              <a:rPr kumimoji="1" lang="en-US" altLang="ja-JP" dirty="0"/>
              <a:t>10</a:t>
            </a:r>
            <a:endParaRPr kumimoji="1" lang="ja-JP" altLang="en-US" dirty="0"/>
          </a:p>
        </p:txBody>
      </p:sp>
      <p:pic>
        <p:nvPicPr>
          <p:cNvPr id="4" name="図 3" descr="グラフィカル ユーザー インターフェイス, マップ&#10;&#10;AI によって生成されたコンテンツは間違っている可能性があります。">
            <a:extLst>
              <a:ext uri="{FF2B5EF4-FFF2-40B4-BE49-F238E27FC236}">
                <a16:creationId xmlns:a16="http://schemas.microsoft.com/office/drawing/2014/main" id="{DFCD34BA-EE32-A053-4317-6241700BE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9311"/>
            <a:ext cx="9144000" cy="5099378"/>
          </a:xfrm>
          <a:prstGeom prst="rect">
            <a:avLst/>
          </a:prstGeom>
        </p:spPr>
      </p:pic>
      <p:sp>
        <p:nvSpPr>
          <p:cNvPr id="5" name="正方形/長方形 4">
            <a:extLst>
              <a:ext uri="{FF2B5EF4-FFF2-40B4-BE49-F238E27FC236}">
                <a16:creationId xmlns:a16="http://schemas.microsoft.com/office/drawing/2014/main" id="{9EB8819F-6117-6236-792D-E1793B6DD352}"/>
              </a:ext>
            </a:extLst>
          </p:cNvPr>
          <p:cNvSpPr/>
          <p:nvPr/>
        </p:nvSpPr>
        <p:spPr>
          <a:xfrm>
            <a:off x="3543300" y="304454"/>
            <a:ext cx="2057400" cy="506707"/>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立川</a:t>
            </a:r>
          </a:p>
        </p:txBody>
      </p:sp>
      <p:pic>
        <p:nvPicPr>
          <p:cNvPr id="6" name="グラフィックス 5" descr="家 単色塗りつぶし">
            <a:extLst>
              <a:ext uri="{FF2B5EF4-FFF2-40B4-BE49-F238E27FC236}">
                <a16:creationId xmlns:a16="http://schemas.microsoft.com/office/drawing/2014/main" id="{1F3D3D7B-824C-5BDE-1C1A-5F3985899F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65974" y="2837627"/>
            <a:ext cx="914400" cy="914400"/>
          </a:xfrm>
          <a:prstGeom prst="rect">
            <a:avLst/>
          </a:prstGeom>
        </p:spPr>
      </p:pic>
    </p:spTree>
    <p:extLst>
      <p:ext uri="{BB962C8B-B14F-4D97-AF65-F5344CB8AC3E}">
        <p14:creationId xmlns:p14="http://schemas.microsoft.com/office/powerpoint/2010/main" val="10315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54062FB-8714-2493-4186-4B7C0CE52D83}"/>
              </a:ext>
            </a:extLst>
          </p:cNvPr>
          <p:cNvSpPr>
            <a:spLocks noGrp="1"/>
          </p:cNvSpPr>
          <p:nvPr>
            <p:ph type="sldNum" sz="quarter" idx="12"/>
          </p:nvPr>
        </p:nvSpPr>
        <p:spPr/>
        <p:txBody>
          <a:bodyPr/>
          <a:lstStyle/>
          <a:p>
            <a:r>
              <a:rPr kumimoji="1" lang="en-US" altLang="ja-JP" dirty="0"/>
              <a:t>11</a:t>
            </a:r>
            <a:endParaRPr kumimoji="1" lang="ja-JP" altLang="en-US" dirty="0"/>
          </a:p>
        </p:txBody>
      </p:sp>
      <p:pic>
        <p:nvPicPr>
          <p:cNvPr id="8" name="図 7" descr="マップ&#10;&#10;AI によって生成されたコンテンツは間違っている可能性があります。">
            <a:extLst>
              <a:ext uri="{FF2B5EF4-FFF2-40B4-BE49-F238E27FC236}">
                <a16:creationId xmlns:a16="http://schemas.microsoft.com/office/drawing/2014/main" id="{87175C41-2E48-E1FE-C817-3D3A3D954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7180"/>
            <a:ext cx="9144000" cy="5083639"/>
          </a:xfrm>
          <a:prstGeom prst="rect">
            <a:avLst/>
          </a:prstGeom>
        </p:spPr>
      </p:pic>
      <p:sp>
        <p:nvSpPr>
          <p:cNvPr id="9" name="正方形/長方形 8">
            <a:extLst>
              <a:ext uri="{FF2B5EF4-FFF2-40B4-BE49-F238E27FC236}">
                <a16:creationId xmlns:a16="http://schemas.microsoft.com/office/drawing/2014/main" id="{4F261003-CA9D-2A64-A97E-458EB92A257C}"/>
              </a:ext>
            </a:extLst>
          </p:cNvPr>
          <p:cNvSpPr/>
          <p:nvPr/>
        </p:nvSpPr>
        <p:spPr>
          <a:xfrm>
            <a:off x="3543300" y="304454"/>
            <a:ext cx="2057400" cy="506707"/>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国立</a:t>
            </a:r>
          </a:p>
        </p:txBody>
      </p:sp>
      <p:pic>
        <p:nvPicPr>
          <p:cNvPr id="10" name="グラフィックス 9" descr="家 単色塗りつぶし">
            <a:extLst>
              <a:ext uri="{FF2B5EF4-FFF2-40B4-BE49-F238E27FC236}">
                <a16:creationId xmlns:a16="http://schemas.microsoft.com/office/drawing/2014/main" id="{B1FBAB05-7026-F9EF-B854-F9DEFDC963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7700" y="2971799"/>
            <a:ext cx="914400" cy="914400"/>
          </a:xfrm>
          <a:prstGeom prst="rect">
            <a:avLst/>
          </a:prstGeom>
        </p:spPr>
      </p:pic>
    </p:spTree>
    <p:extLst>
      <p:ext uri="{BB962C8B-B14F-4D97-AF65-F5344CB8AC3E}">
        <p14:creationId xmlns:p14="http://schemas.microsoft.com/office/powerpoint/2010/main" val="382570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F47CAC2-D2E1-F1D2-AD34-70E56F7EE9F1}"/>
              </a:ext>
            </a:extLst>
          </p:cNvPr>
          <p:cNvSpPr>
            <a:spLocks noGrp="1"/>
          </p:cNvSpPr>
          <p:nvPr>
            <p:ph type="sldNum" sz="quarter" idx="12"/>
          </p:nvPr>
        </p:nvSpPr>
        <p:spPr/>
        <p:txBody>
          <a:bodyPr/>
          <a:lstStyle/>
          <a:p>
            <a:r>
              <a:rPr kumimoji="1" lang="en-US" altLang="ja-JP" dirty="0"/>
              <a:t>12</a:t>
            </a:r>
            <a:endParaRPr kumimoji="1" lang="ja-JP" altLang="en-US" dirty="0"/>
          </a:p>
        </p:txBody>
      </p:sp>
      <p:pic>
        <p:nvPicPr>
          <p:cNvPr id="4" name="図 3" descr="マップ&#10;&#10;AI によって生成されたコンテンツは間違っている可能性があります。">
            <a:extLst>
              <a:ext uri="{FF2B5EF4-FFF2-40B4-BE49-F238E27FC236}">
                <a16:creationId xmlns:a16="http://schemas.microsoft.com/office/drawing/2014/main" id="{E10F3041-A0DD-F5A4-C810-F46F9E5B0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9000"/>
            <a:ext cx="9144000" cy="5080000"/>
          </a:xfrm>
          <a:prstGeom prst="rect">
            <a:avLst/>
          </a:prstGeom>
        </p:spPr>
      </p:pic>
      <p:sp>
        <p:nvSpPr>
          <p:cNvPr id="5" name="正方形/長方形 4">
            <a:extLst>
              <a:ext uri="{FF2B5EF4-FFF2-40B4-BE49-F238E27FC236}">
                <a16:creationId xmlns:a16="http://schemas.microsoft.com/office/drawing/2014/main" id="{F5A50B7B-7127-934D-575F-57A9DC75B438}"/>
              </a:ext>
            </a:extLst>
          </p:cNvPr>
          <p:cNvSpPr/>
          <p:nvPr/>
        </p:nvSpPr>
        <p:spPr>
          <a:xfrm>
            <a:off x="3543300" y="304454"/>
            <a:ext cx="2057400" cy="506707"/>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世田谷</a:t>
            </a:r>
          </a:p>
        </p:txBody>
      </p:sp>
      <p:pic>
        <p:nvPicPr>
          <p:cNvPr id="3" name="グラフィックス 2" descr="家 単色塗りつぶし">
            <a:extLst>
              <a:ext uri="{FF2B5EF4-FFF2-40B4-BE49-F238E27FC236}">
                <a16:creationId xmlns:a16="http://schemas.microsoft.com/office/drawing/2014/main" id="{5192CDA3-9261-D074-CB78-8760593E73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7672" y="2711018"/>
            <a:ext cx="914400" cy="914400"/>
          </a:xfrm>
          <a:prstGeom prst="rect">
            <a:avLst/>
          </a:prstGeom>
        </p:spPr>
      </p:pic>
    </p:spTree>
    <p:extLst>
      <p:ext uri="{BB962C8B-B14F-4D97-AF65-F5344CB8AC3E}">
        <p14:creationId xmlns:p14="http://schemas.microsoft.com/office/powerpoint/2010/main" val="216972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16724-BAA0-01F1-CF28-4779E58F80E1}"/>
              </a:ext>
            </a:extLst>
          </p:cNvPr>
          <p:cNvSpPr>
            <a:spLocks noGrp="1"/>
          </p:cNvSpPr>
          <p:nvPr>
            <p:ph type="title"/>
          </p:nvPr>
        </p:nvSpPr>
        <p:spPr/>
        <p:txBody>
          <a:bodyPr/>
          <a:lstStyle/>
          <a:p>
            <a:r>
              <a:rPr lang="ja-JP" altLang="en-US" dirty="0"/>
              <a:t>実際に貸し出してくれるの？</a:t>
            </a:r>
            <a:endParaRPr kumimoji="1" lang="ja-JP" altLang="en-US" dirty="0"/>
          </a:p>
        </p:txBody>
      </p:sp>
      <p:sp>
        <p:nvSpPr>
          <p:cNvPr id="3" name="コンテンツ プレースホルダー 2">
            <a:extLst>
              <a:ext uri="{FF2B5EF4-FFF2-40B4-BE49-F238E27FC236}">
                <a16:creationId xmlns:a16="http://schemas.microsoft.com/office/drawing/2014/main" id="{126EC573-C12D-A20A-5B00-74E4AFE08CBB}"/>
              </a:ext>
            </a:extLst>
          </p:cNvPr>
          <p:cNvSpPr>
            <a:spLocks noGrp="1"/>
          </p:cNvSpPr>
          <p:nvPr>
            <p:ph idx="1"/>
          </p:nvPr>
        </p:nvSpPr>
        <p:spPr/>
        <p:txBody>
          <a:bodyPr/>
          <a:lstStyle/>
          <a:p>
            <a:endParaRPr kumimoji="1" lang="en-US" altLang="ja-JP" dirty="0"/>
          </a:p>
          <a:p>
            <a:pPr>
              <a:lnSpc>
                <a:spcPct val="125000"/>
              </a:lnSpc>
            </a:pPr>
            <a:r>
              <a:rPr kumimoji="1" lang="ja-JP" altLang="en-US" dirty="0"/>
              <a:t>・ </a:t>
            </a:r>
            <a:r>
              <a:rPr kumimoji="1" lang="ja-JP" altLang="en-US" sz="2800" dirty="0"/>
              <a:t>イコール東大和横にあるけやき通り交番</a:t>
            </a:r>
            <a:endParaRPr kumimoji="1" lang="en-US" altLang="ja-JP" sz="2800" dirty="0"/>
          </a:p>
          <a:p>
            <a:endParaRPr lang="en-US" altLang="ja-JP" sz="2800" dirty="0"/>
          </a:p>
          <a:p>
            <a:r>
              <a:rPr kumimoji="1" lang="ja-JP" altLang="en-US" sz="2800" dirty="0"/>
              <a:t>・ヤオコー清原店</a:t>
            </a:r>
            <a:endParaRPr kumimoji="1" lang="en-US" altLang="ja-JP" sz="2800" dirty="0"/>
          </a:p>
          <a:p>
            <a:endParaRPr lang="en-US" altLang="ja-JP" sz="2800" dirty="0"/>
          </a:p>
          <a:p>
            <a:r>
              <a:rPr kumimoji="1" lang="ja-JP" altLang="en-US" sz="2800" dirty="0"/>
              <a:t>・東大和事業所近くのセブンイレブン</a:t>
            </a:r>
            <a:endParaRPr kumimoji="1" lang="en-US" altLang="ja-JP" sz="2800" dirty="0"/>
          </a:p>
          <a:p>
            <a:endParaRPr kumimoji="1" lang="ja-JP" altLang="en-US" dirty="0"/>
          </a:p>
        </p:txBody>
      </p:sp>
      <p:sp>
        <p:nvSpPr>
          <p:cNvPr id="4" name="スライド番号プレースホルダー 3">
            <a:extLst>
              <a:ext uri="{FF2B5EF4-FFF2-40B4-BE49-F238E27FC236}">
                <a16:creationId xmlns:a16="http://schemas.microsoft.com/office/drawing/2014/main" id="{83889A4D-F8A5-10AA-6546-AB955C29F4B0}"/>
              </a:ext>
            </a:extLst>
          </p:cNvPr>
          <p:cNvSpPr>
            <a:spLocks noGrp="1"/>
          </p:cNvSpPr>
          <p:nvPr>
            <p:ph type="sldNum" sz="quarter" idx="12"/>
          </p:nvPr>
        </p:nvSpPr>
        <p:spPr/>
        <p:txBody>
          <a:bodyPr/>
          <a:lstStyle/>
          <a:p>
            <a:r>
              <a:rPr kumimoji="1" lang="en-US" altLang="ja-JP" dirty="0"/>
              <a:t>13</a:t>
            </a:r>
            <a:endParaRPr kumimoji="1" lang="ja-JP" altLang="en-US" dirty="0"/>
          </a:p>
        </p:txBody>
      </p:sp>
    </p:spTree>
    <p:extLst>
      <p:ext uri="{BB962C8B-B14F-4D97-AF65-F5344CB8AC3E}">
        <p14:creationId xmlns:p14="http://schemas.microsoft.com/office/powerpoint/2010/main" val="2340811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EF02CBC-F154-8455-CBBB-4D7812125DEB}"/>
              </a:ext>
            </a:extLst>
          </p:cNvPr>
          <p:cNvSpPr>
            <a:spLocks noGrp="1"/>
          </p:cNvSpPr>
          <p:nvPr>
            <p:ph type="sldNum" sz="quarter" idx="12"/>
          </p:nvPr>
        </p:nvSpPr>
        <p:spPr/>
        <p:txBody>
          <a:bodyPr/>
          <a:lstStyle/>
          <a:p>
            <a:endParaRPr kumimoji="1" lang="ja-JP" altLang="en-US" dirty="0"/>
          </a:p>
        </p:txBody>
      </p:sp>
      <p:sp>
        <p:nvSpPr>
          <p:cNvPr id="3" name="正方形/長方形 2">
            <a:extLst>
              <a:ext uri="{FF2B5EF4-FFF2-40B4-BE49-F238E27FC236}">
                <a16:creationId xmlns:a16="http://schemas.microsoft.com/office/drawing/2014/main" id="{009046F7-8E8A-4042-6322-B0ADB6995B2C}"/>
              </a:ext>
            </a:extLst>
          </p:cNvPr>
          <p:cNvSpPr/>
          <p:nvPr/>
        </p:nvSpPr>
        <p:spPr>
          <a:xfrm>
            <a:off x="1569493" y="3429000"/>
            <a:ext cx="6108700" cy="88900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n w="0"/>
                <a:solidFill>
                  <a:schemeClr val="tx1"/>
                </a:solidFill>
                <a:effectLst>
                  <a:outerShdw blurRad="38100" dist="25400" dir="5400000" algn="ctr" rotWithShape="0">
                    <a:srgbClr val="6E747A">
                      <a:alpha val="43000"/>
                    </a:srgbClr>
                  </a:outerShdw>
                </a:effectLst>
              </a:rPr>
              <a:t>気軽に人を助けられる人になりたい</a:t>
            </a:r>
            <a:endParaRPr kumimoji="1" lang="en-US" altLang="ja-JP" sz="2800" dirty="0">
              <a:ln w="0"/>
              <a:solidFill>
                <a:schemeClr val="tx1"/>
              </a:solidFill>
              <a:effectLst>
                <a:outerShdw blurRad="38100" dist="25400" dir="5400000" algn="ctr" rotWithShape="0">
                  <a:srgbClr val="6E747A">
                    <a:alpha val="43000"/>
                  </a:srgbClr>
                </a:outerShdw>
              </a:effectLst>
            </a:endParaRPr>
          </a:p>
          <a:p>
            <a:pPr algn="ctr"/>
            <a:endParaRPr kumimoji="1" lang="en-US" altLang="ja-JP" sz="2800" dirty="0">
              <a:ln w="0"/>
              <a:solidFill>
                <a:schemeClr val="tx1"/>
              </a:solidFill>
              <a:effectLst>
                <a:outerShdw blurRad="38100" dist="25400" dir="5400000" algn="ctr" rotWithShape="0">
                  <a:srgbClr val="6E747A">
                    <a:alpha val="43000"/>
                  </a:srgbClr>
                </a:outerShdw>
              </a:effectLst>
            </a:endParaRPr>
          </a:p>
          <a:p>
            <a:pPr algn="ctr"/>
            <a:r>
              <a:rPr kumimoji="1" lang="ja-JP" altLang="en-US" sz="2800" dirty="0">
                <a:ln w="0"/>
                <a:solidFill>
                  <a:schemeClr val="tx1"/>
                </a:solidFill>
                <a:effectLst>
                  <a:outerShdw blurRad="38100" dist="25400" dir="5400000" algn="ctr" rotWithShape="0">
                    <a:srgbClr val="6E747A">
                      <a:alpha val="43000"/>
                    </a:srgbClr>
                  </a:outerShdw>
                </a:effectLst>
              </a:rPr>
              <a:t>ご清聴ありがとうございました</a:t>
            </a:r>
          </a:p>
        </p:txBody>
      </p:sp>
      <p:sp>
        <p:nvSpPr>
          <p:cNvPr id="6" name="正方形/長方形 5">
            <a:extLst>
              <a:ext uri="{FF2B5EF4-FFF2-40B4-BE49-F238E27FC236}">
                <a16:creationId xmlns:a16="http://schemas.microsoft.com/office/drawing/2014/main" id="{7151434C-AF2E-6300-398C-44B1CEFB4FE3}"/>
              </a:ext>
            </a:extLst>
          </p:cNvPr>
          <p:cNvSpPr/>
          <p:nvPr/>
        </p:nvSpPr>
        <p:spPr>
          <a:xfrm>
            <a:off x="1517650" y="1800745"/>
            <a:ext cx="6108700" cy="88900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n w="0"/>
                <a:solidFill>
                  <a:schemeClr val="tx1"/>
                </a:solidFill>
                <a:effectLst>
                  <a:outerShdw blurRad="38100" dist="25400" dir="5400000" algn="ctr" rotWithShape="0">
                    <a:srgbClr val="6E747A">
                      <a:alpha val="43000"/>
                    </a:srgbClr>
                  </a:outerShdw>
                </a:effectLst>
              </a:rPr>
              <a:t>人命救助について考察</a:t>
            </a:r>
          </a:p>
        </p:txBody>
      </p:sp>
    </p:spTree>
    <p:extLst>
      <p:ext uri="{BB962C8B-B14F-4D97-AF65-F5344CB8AC3E}">
        <p14:creationId xmlns:p14="http://schemas.microsoft.com/office/powerpoint/2010/main" val="4096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79B4D1-0F8E-000B-0065-2A4393BA5ECF}"/>
              </a:ext>
            </a:extLst>
          </p:cNvPr>
          <p:cNvSpPr>
            <a:spLocks noGrp="1"/>
          </p:cNvSpPr>
          <p:nvPr>
            <p:ph type="title"/>
          </p:nvPr>
        </p:nvSpPr>
        <p:spPr>
          <a:solidFill>
            <a:schemeClr val="bg2"/>
          </a:solidFill>
          <a:ln>
            <a:solidFill>
              <a:schemeClr val="bg2"/>
            </a:solidFill>
          </a:ln>
        </p:spPr>
        <p:txBody>
          <a:bodyPr/>
          <a:lstStyle/>
          <a:p>
            <a:pPr algn="ctr"/>
            <a:r>
              <a:rPr kumimoji="1" lang="ja-JP" altLang="en-US" dirty="0">
                <a:solidFill>
                  <a:schemeClr val="tx1"/>
                </a:solidFill>
              </a:rPr>
              <a:t>目次</a:t>
            </a:r>
          </a:p>
        </p:txBody>
      </p:sp>
      <p:sp>
        <p:nvSpPr>
          <p:cNvPr id="3" name="コンテンツ プレースホルダー 2">
            <a:extLst>
              <a:ext uri="{FF2B5EF4-FFF2-40B4-BE49-F238E27FC236}">
                <a16:creationId xmlns:a16="http://schemas.microsoft.com/office/drawing/2014/main" id="{7343B6E9-D758-4EAA-B926-45D6A31FCBD2}"/>
              </a:ext>
            </a:extLst>
          </p:cNvPr>
          <p:cNvSpPr>
            <a:spLocks noGrp="1"/>
          </p:cNvSpPr>
          <p:nvPr>
            <p:ph idx="1"/>
          </p:nvPr>
        </p:nvSpPr>
        <p:spPr/>
        <p:txBody>
          <a:bodyPr/>
          <a:lstStyle/>
          <a:p>
            <a:endParaRPr lang="en-US" altLang="ja-JP" dirty="0"/>
          </a:p>
          <a:p>
            <a:pPr>
              <a:lnSpc>
                <a:spcPct val="125000"/>
              </a:lnSpc>
            </a:pPr>
            <a:r>
              <a:rPr lang="ja-JP" altLang="en-US" dirty="0"/>
              <a:t>緊急時の対応、流れについて</a:t>
            </a:r>
            <a:endParaRPr lang="en-US" altLang="ja-JP" dirty="0"/>
          </a:p>
          <a:p>
            <a:r>
              <a:rPr lang="ja-JP" altLang="en-US" dirty="0"/>
              <a:t>ワーク</a:t>
            </a:r>
            <a:endParaRPr lang="en-US" altLang="ja-JP" dirty="0"/>
          </a:p>
          <a:p>
            <a:r>
              <a:rPr kumimoji="1" lang="ja-JP" altLang="en-US" dirty="0"/>
              <a:t>緊急対応例</a:t>
            </a:r>
            <a:endParaRPr kumimoji="1" lang="en-US" altLang="ja-JP" dirty="0"/>
          </a:p>
          <a:p>
            <a:r>
              <a:rPr kumimoji="1" lang="en-US" altLang="ja-JP" dirty="0"/>
              <a:t>AED</a:t>
            </a:r>
            <a:r>
              <a:rPr kumimoji="1" lang="ja-JP" altLang="en-US" dirty="0"/>
              <a:t>の使い方について</a:t>
            </a:r>
            <a:endParaRPr kumimoji="1" lang="en-US" altLang="ja-JP" dirty="0"/>
          </a:p>
          <a:p>
            <a:r>
              <a:rPr kumimoji="1" lang="ja-JP" altLang="en-US" dirty="0"/>
              <a:t>近くの</a:t>
            </a:r>
            <a:r>
              <a:rPr kumimoji="1" lang="en-US" altLang="ja-JP" dirty="0"/>
              <a:t>AED</a:t>
            </a:r>
            <a:r>
              <a:rPr kumimoji="1" lang="ja-JP" altLang="en-US" dirty="0"/>
              <a:t>設置場所について</a:t>
            </a:r>
            <a:endParaRPr kumimoji="1" lang="en-US" altLang="ja-JP" dirty="0"/>
          </a:p>
          <a:p>
            <a:r>
              <a:rPr lang="ja-JP" altLang="en-US" dirty="0"/>
              <a:t>実際に貸してくれるの？</a:t>
            </a:r>
            <a:endParaRPr lang="en-US" altLang="ja-JP" dirty="0"/>
          </a:p>
          <a:p>
            <a:r>
              <a:rPr lang="ja-JP" altLang="en-US" dirty="0"/>
              <a:t>人命救助について考察</a:t>
            </a:r>
            <a:endParaRPr lang="en-US" altLang="ja-JP" dirty="0"/>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B0ADC62D-6D68-11BC-153A-DB33F8A237D5}"/>
              </a:ext>
            </a:extLst>
          </p:cNvPr>
          <p:cNvSpPr>
            <a:spLocks noGrp="1"/>
          </p:cNvSpPr>
          <p:nvPr>
            <p:ph type="sldNum" sz="quarter" idx="12"/>
          </p:nvPr>
        </p:nvSpPr>
        <p:spPr/>
        <p:txBody>
          <a:bodyPr/>
          <a:lstStyle/>
          <a:p>
            <a:endParaRPr kumimoji="1" lang="ja-JP" altLang="en-US" dirty="0"/>
          </a:p>
        </p:txBody>
      </p:sp>
      <p:cxnSp>
        <p:nvCxnSpPr>
          <p:cNvPr id="8" name="直線コネクタ 7">
            <a:extLst>
              <a:ext uri="{FF2B5EF4-FFF2-40B4-BE49-F238E27FC236}">
                <a16:creationId xmlns:a16="http://schemas.microsoft.com/office/drawing/2014/main" id="{F35850A9-CC15-6F85-D578-521D03064280}"/>
              </a:ext>
            </a:extLst>
          </p:cNvPr>
          <p:cNvCxnSpPr>
            <a:cxnSpLocks/>
          </p:cNvCxnSpPr>
          <p:nvPr/>
        </p:nvCxnSpPr>
        <p:spPr>
          <a:xfrm>
            <a:off x="793630" y="974035"/>
            <a:ext cx="75567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32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矢印: 下 12">
            <a:extLst>
              <a:ext uri="{FF2B5EF4-FFF2-40B4-BE49-F238E27FC236}">
                <a16:creationId xmlns:a16="http://schemas.microsoft.com/office/drawing/2014/main" id="{5ACDCE22-DBB3-EDA9-965B-D812E84BB93A}"/>
              </a:ext>
            </a:extLst>
          </p:cNvPr>
          <p:cNvSpPr/>
          <p:nvPr/>
        </p:nvSpPr>
        <p:spPr>
          <a:xfrm>
            <a:off x="3918856" y="1748456"/>
            <a:ext cx="503382" cy="4133052"/>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81FC582-FE38-70AE-D8B9-FB5C8C1C868B}"/>
              </a:ext>
            </a:extLst>
          </p:cNvPr>
          <p:cNvSpPr>
            <a:spLocks noGrp="1"/>
          </p:cNvSpPr>
          <p:nvPr>
            <p:ph type="title"/>
          </p:nvPr>
        </p:nvSpPr>
        <p:spPr/>
        <p:txBody>
          <a:bodyPr>
            <a:normAutofit fontScale="90000"/>
          </a:bodyPr>
          <a:lstStyle/>
          <a:p>
            <a:br>
              <a:rPr lang="en-US" altLang="ja-JP" dirty="0"/>
            </a:br>
            <a:r>
              <a:rPr lang="ja-JP" altLang="en-US" dirty="0"/>
              <a:t>緊急時の対応、流れについて</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6EA23511-FEE2-8070-36BE-D6C852435C3F}"/>
              </a:ext>
            </a:extLst>
          </p:cNvPr>
          <p:cNvSpPr>
            <a:spLocks noGrp="1"/>
          </p:cNvSpPr>
          <p:nvPr>
            <p:ph idx="1"/>
          </p:nvPr>
        </p:nvSpPr>
        <p:spPr>
          <a:xfrm>
            <a:off x="655157" y="1161057"/>
            <a:ext cx="8036885" cy="4752200"/>
          </a:xfrm>
        </p:spPr>
        <p:txBody>
          <a:bodyPr/>
          <a:lstStyle/>
          <a:p>
            <a:pPr algn="ctr"/>
            <a:r>
              <a:rPr kumimoji="1" lang="ja-JP" altLang="en-US" dirty="0"/>
              <a:t>救急車の要請が必要な時の対応</a:t>
            </a:r>
          </a:p>
        </p:txBody>
      </p:sp>
      <p:sp>
        <p:nvSpPr>
          <p:cNvPr id="4" name="スライド番号プレースホルダー 3">
            <a:extLst>
              <a:ext uri="{FF2B5EF4-FFF2-40B4-BE49-F238E27FC236}">
                <a16:creationId xmlns:a16="http://schemas.microsoft.com/office/drawing/2014/main" id="{6F22AA98-6683-2A62-93C4-94D1312DC882}"/>
              </a:ext>
            </a:extLst>
          </p:cNvPr>
          <p:cNvSpPr>
            <a:spLocks noGrp="1"/>
          </p:cNvSpPr>
          <p:nvPr>
            <p:ph type="sldNum" sz="quarter" idx="12"/>
          </p:nvPr>
        </p:nvSpPr>
        <p:spPr/>
        <p:txBody>
          <a:bodyPr/>
          <a:lstStyle/>
          <a:p>
            <a:r>
              <a:rPr kumimoji="1" lang="ja-JP" altLang="en-US"/>
              <a:t>１</a:t>
            </a:r>
            <a:endParaRPr kumimoji="1" lang="ja-JP" altLang="en-US" dirty="0"/>
          </a:p>
        </p:txBody>
      </p:sp>
      <p:sp>
        <p:nvSpPr>
          <p:cNvPr id="5" name="正方形/長方形 4">
            <a:extLst>
              <a:ext uri="{FF2B5EF4-FFF2-40B4-BE49-F238E27FC236}">
                <a16:creationId xmlns:a16="http://schemas.microsoft.com/office/drawing/2014/main" id="{F966A867-8B37-F136-8381-FA6C47C0DA77}"/>
              </a:ext>
            </a:extLst>
          </p:cNvPr>
          <p:cNvSpPr/>
          <p:nvPr/>
        </p:nvSpPr>
        <p:spPr>
          <a:xfrm>
            <a:off x="2355269" y="1748456"/>
            <a:ext cx="3823855" cy="484882"/>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１１９番</a:t>
            </a:r>
          </a:p>
        </p:txBody>
      </p:sp>
      <p:sp>
        <p:nvSpPr>
          <p:cNvPr id="6" name="正方形/長方形 5">
            <a:extLst>
              <a:ext uri="{FF2B5EF4-FFF2-40B4-BE49-F238E27FC236}">
                <a16:creationId xmlns:a16="http://schemas.microsoft.com/office/drawing/2014/main" id="{F897B64D-0714-CF96-A3C5-AF2BCF03DCDF}"/>
              </a:ext>
            </a:extLst>
          </p:cNvPr>
          <p:cNvSpPr/>
          <p:nvPr/>
        </p:nvSpPr>
        <p:spPr>
          <a:xfrm>
            <a:off x="2355268" y="2529987"/>
            <a:ext cx="3823855" cy="4777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応急手当</a:t>
            </a:r>
          </a:p>
        </p:txBody>
      </p:sp>
      <p:sp>
        <p:nvSpPr>
          <p:cNvPr id="7" name="正方形/長方形 6">
            <a:extLst>
              <a:ext uri="{FF2B5EF4-FFF2-40B4-BE49-F238E27FC236}">
                <a16:creationId xmlns:a16="http://schemas.microsoft.com/office/drawing/2014/main" id="{96F49396-11D8-9E30-7AF9-7DE1CC7C4C96}"/>
              </a:ext>
            </a:extLst>
          </p:cNvPr>
          <p:cNvSpPr/>
          <p:nvPr/>
        </p:nvSpPr>
        <p:spPr>
          <a:xfrm>
            <a:off x="2355268" y="3304024"/>
            <a:ext cx="3823855" cy="4848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事務所連絡</a:t>
            </a:r>
          </a:p>
        </p:txBody>
      </p:sp>
      <p:sp>
        <p:nvSpPr>
          <p:cNvPr id="8" name="正方形/長方形 7">
            <a:extLst>
              <a:ext uri="{FF2B5EF4-FFF2-40B4-BE49-F238E27FC236}">
                <a16:creationId xmlns:a16="http://schemas.microsoft.com/office/drawing/2014/main" id="{AB1E0042-420E-A391-3917-20127F86D98A}"/>
              </a:ext>
            </a:extLst>
          </p:cNvPr>
          <p:cNvSpPr/>
          <p:nvPr/>
        </p:nvSpPr>
        <p:spPr>
          <a:xfrm>
            <a:off x="2355267" y="4860831"/>
            <a:ext cx="3823855" cy="4848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救急車を送り出し</a:t>
            </a:r>
          </a:p>
        </p:txBody>
      </p:sp>
      <p:sp>
        <p:nvSpPr>
          <p:cNvPr id="10" name="正方形/長方形 9">
            <a:extLst>
              <a:ext uri="{FF2B5EF4-FFF2-40B4-BE49-F238E27FC236}">
                <a16:creationId xmlns:a16="http://schemas.microsoft.com/office/drawing/2014/main" id="{A020DFE2-FBF9-98F6-278F-9B0EE846E11E}"/>
              </a:ext>
            </a:extLst>
          </p:cNvPr>
          <p:cNvSpPr/>
          <p:nvPr/>
        </p:nvSpPr>
        <p:spPr>
          <a:xfrm>
            <a:off x="2355267" y="4079640"/>
            <a:ext cx="3823855" cy="4848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到着した救急隊に状況報告</a:t>
            </a:r>
          </a:p>
        </p:txBody>
      </p:sp>
      <p:sp>
        <p:nvSpPr>
          <p:cNvPr id="11" name="正方形/長方形 10">
            <a:extLst>
              <a:ext uri="{FF2B5EF4-FFF2-40B4-BE49-F238E27FC236}">
                <a16:creationId xmlns:a16="http://schemas.microsoft.com/office/drawing/2014/main" id="{306FC75D-88EF-4FAE-31DE-9328F5608DDD}"/>
              </a:ext>
            </a:extLst>
          </p:cNvPr>
          <p:cNvSpPr/>
          <p:nvPr/>
        </p:nvSpPr>
        <p:spPr>
          <a:xfrm>
            <a:off x="2355266" y="5886625"/>
            <a:ext cx="3823855" cy="4848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事務所へ電話報告</a:t>
            </a:r>
          </a:p>
        </p:txBody>
      </p:sp>
      <p:sp>
        <p:nvSpPr>
          <p:cNvPr id="9" name="正方形/長方形 8">
            <a:extLst>
              <a:ext uri="{FF2B5EF4-FFF2-40B4-BE49-F238E27FC236}">
                <a16:creationId xmlns:a16="http://schemas.microsoft.com/office/drawing/2014/main" id="{1006E800-7B71-5465-9D25-9F11504C8F04}"/>
              </a:ext>
            </a:extLst>
          </p:cNvPr>
          <p:cNvSpPr/>
          <p:nvPr/>
        </p:nvSpPr>
        <p:spPr>
          <a:xfrm>
            <a:off x="6754332" y="6027028"/>
            <a:ext cx="2190307" cy="688958"/>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a:t>
            </a:r>
            <a:r>
              <a:rPr kumimoji="1" lang="ja-JP" altLang="en-US" sz="1200" dirty="0"/>
              <a:t>参考資料</a:t>
            </a:r>
            <a:endParaRPr kumimoji="1" lang="en-US" altLang="ja-JP" sz="1200" dirty="0"/>
          </a:p>
          <a:p>
            <a:pPr algn="ctr"/>
            <a:r>
              <a:rPr kumimoji="1" lang="ja-JP" altLang="en-US" sz="800" dirty="0"/>
              <a:t>業務手順書</a:t>
            </a:r>
            <a:endParaRPr kumimoji="1" lang="en-US" altLang="ja-JP" sz="800" dirty="0"/>
          </a:p>
          <a:p>
            <a:pPr algn="ctr"/>
            <a:r>
              <a:rPr kumimoji="1" lang="ja-JP" altLang="en-US" sz="800" dirty="0"/>
              <a:t>全サービス共通・全員ｃｃ</a:t>
            </a:r>
          </a:p>
        </p:txBody>
      </p:sp>
      <p:sp>
        <p:nvSpPr>
          <p:cNvPr id="12" name="正方形/長方形 11">
            <a:extLst>
              <a:ext uri="{FF2B5EF4-FFF2-40B4-BE49-F238E27FC236}">
                <a16:creationId xmlns:a16="http://schemas.microsoft.com/office/drawing/2014/main" id="{E0A2841C-18F3-38B4-FF06-785F534A5D99}"/>
              </a:ext>
            </a:extLst>
          </p:cNvPr>
          <p:cNvSpPr/>
          <p:nvPr/>
        </p:nvSpPr>
        <p:spPr>
          <a:xfrm>
            <a:off x="6754332" y="6012077"/>
            <a:ext cx="2190307" cy="688958"/>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参考資料</a:t>
            </a:r>
            <a:endParaRPr kumimoji="1" lang="en-US" altLang="ja-JP" sz="1200" dirty="0"/>
          </a:p>
          <a:p>
            <a:pPr algn="ctr"/>
            <a:r>
              <a:rPr kumimoji="1" lang="ja-JP" altLang="en-US" sz="800" dirty="0"/>
              <a:t>業務手順書</a:t>
            </a:r>
            <a:endParaRPr kumimoji="1" lang="en-US" altLang="ja-JP" sz="800" dirty="0"/>
          </a:p>
          <a:p>
            <a:pPr algn="ctr"/>
            <a:r>
              <a:rPr kumimoji="1" lang="ja-JP" altLang="en-US" sz="800" dirty="0"/>
              <a:t>全サービス共通・全員</a:t>
            </a:r>
          </a:p>
        </p:txBody>
      </p:sp>
    </p:spTree>
    <p:extLst>
      <p:ext uri="{BB962C8B-B14F-4D97-AF65-F5344CB8AC3E}">
        <p14:creationId xmlns:p14="http://schemas.microsoft.com/office/powerpoint/2010/main" val="205030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CAED1D-7E5D-58F8-3A0C-D1058ECDCBD6}"/>
              </a:ext>
            </a:extLst>
          </p:cNvPr>
          <p:cNvSpPr>
            <a:spLocks noGrp="1"/>
          </p:cNvSpPr>
          <p:nvPr>
            <p:ph type="title"/>
          </p:nvPr>
        </p:nvSpPr>
        <p:spPr/>
        <p:txBody>
          <a:bodyPr/>
          <a:lstStyle/>
          <a:p>
            <a:r>
              <a:rPr kumimoji="1" lang="ja-JP" altLang="en-US" dirty="0"/>
              <a:t>緊急時の対応、流れについて</a:t>
            </a:r>
          </a:p>
        </p:txBody>
      </p:sp>
      <p:sp>
        <p:nvSpPr>
          <p:cNvPr id="3" name="コンテンツ プレースホルダー 2">
            <a:extLst>
              <a:ext uri="{FF2B5EF4-FFF2-40B4-BE49-F238E27FC236}">
                <a16:creationId xmlns:a16="http://schemas.microsoft.com/office/drawing/2014/main" id="{DD87581B-FA74-8735-80EE-11E798D09458}"/>
              </a:ext>
            </a:extLst>
          </p:cNvPr>
          <p:cNvSpPr>
            <a:spLocks noGrp="1"/>
          </p:cNvSpPr>
          <p:nvPr>
            <p:ph idx="1"/>
          </p:nvPr>
        </p:nvSpPr>
        <p:spPr/>
        <p:txBody>
          <a:bodyPr>
            <a:normAutofit/>
          </a:bodyPr>
          <a:lstStyle/>
          <a:p>
            <a:r>
              <a:rPr kumimoji="1" lang="ja-JP" altLang="en-US" sz="3000" dirty="0"/>
              <a:t>救急車の要請に迷った時、不要と判断した時</a:t>
            </a:r>
          </a:p>
        </p:txBody>
      </p:sp>
      <p:sp>
        <p:nvSpPr>
          <p:cNvPr id="4" name="スライド番号プレースホルダー 3">
            <a:extLst>
              <a:ext uri="{FF2B5EF4-FFF2-40B4-BE49-F238E27FC236}">
                <a16:creationId xmlns:a16="http://schemas.microsoft.com/office/drawing/2014/main" id="{8D35D6D0-D7A1-E38C-15E4-3AD7B71D5F0E}"/>
              </a:ext>
            </a:extLst>
          </p:cNvPr>
          <p:cNvSpPr>
            <a:spLocks noGrp="1"/>
          </p:cNvSpPr>
          <p:nvPr>
            <p:ph type="sldNum" sz="quarter" idx="12"/>
          </p:nvPr>
        </p:nvSpPr>
        <p:spPr/>
        <p:txBody>
          <a:bodyPr/>
          <a:lstStyle/>
          <a:p>
            <a:r>
              <a:rPr kumimoji="1" lang="ja-JP" altLang="en-US" dirty="0"/>
              <a:t>２</a:t>
            </a:r>
          </a:p>
        </p:txBody>
      </p:sp>
      <p:sp>
        <p:nvSpPr>
          <p:cNvPr id="5" name="正方形/長方形 4">
            <a:extLst>
              <a:ext uri="{FF2B5EF4-FFF2-40B4-BE49-F238E27FC236}">
                <a16:creationId xmlns:a16="http://schemas.microsoft.com/office/drawing/2014/main" id="{8C3C31E7-94A6-69F3-DB52-7AF88CBEA22C}"/>
              </a:ext>
            </a:extLst>
          </p:cNvPr>
          <p:cNvSpPr/>
          <p:nvPr/>
        </p:nvSpPr>
        <p:spPr>
          <a:xfrm>
            <a:off x="2456869" y="2311875"/>
            <a:ext cx="3823855" cy="4848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事務所へ電話連絡</a:t>
            </a:r>
          </a:p>
        </p:txBody>
      </p:sp>
      <p:sp>
        <p:nvSpPr>
          <p:cNvPr id="6" name="正方形/長方形 5">
            <a:extLst>
              <a:ext uri="{FF2B5EF4-FFF2-40B4-BE49-F238E27FC236}">
                <a16:creationId xmlns:a16="http://schemas.microsoft.com/office/drawing/2014/main" id="{2EBC433A-3044-1B41-C6B6-1CC0A6FCD219}"/>
              </a:ext>
            </a:extLst>
          </p:cNvPr>
          <p:cNvSpPr/>
          <p:nvPr/>
        </p:nvSpPr>
        <p:spPr>
          <a:xfrm>
            <a:off x="6754332" y="6012077"/>
            <a:ext cx="2190307" cy="688958"/>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参考資料</a:t>
            </a:r>
            <a:endParaRPr kumimoji="1" lang="en-US" altLang="ja-JP" sz="1200" dirty="0"/>
          </a:p>
          <a:p>
            <a:pPr algn="ctr"/>
            <a:r>
              <a:rPr kumimoji="1" lang="ja-JP" altLang="en-US" sz="800" dirty="0"/>
              <a:t>業務手順書</a:t>
            </a:r>
            <a:endParaRPr kumimoji="1" lang="en-US" altLang="ja-JP" sz="800" dirty="0"/>
          </a:p>
          <a:p>
            <a:pPr algn="ctr"/>
            <a:r>
              <a:rPr kumimoji="1" lang="ja-JP" altLang="en-US" sz="800" dirty="0"/>
              <a:t>全サービス共通・全員</a:t>
            </a:r>
          </a:p>
        </p:txBody>
      </p:sp>
    </p:spTree>
    <p:extLst>
      <p:ext uri="{BB962C8B-B14F-4D97-AF65-F5344CB8AC3E}">
        <p14:creationId xmlns:p14="http://schemas.microsoft.com/office/powerpoint/2010/main" val="233323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591B68-8032-79AA-C117-7FB3B12FFF76}"/>
              </a:ext>
            </a:extLst>
          </p:cNvPr>
          <p:cNvSpPr>
            <a:spLocks noGrp="1"/>
          </p:cNvSpPr>
          <p:nvPr>
            <p:ph type="title"/>
          </p:nvPr>
        </p:nvSpPr>
        <p:spPr/>
        <p:txBody>
          <a:bodyPr/>
          <a:lstStyle/>
          <a:p>
            <a:r>
              <a:rPr kumimoji="1" lang="ja-JP" altLang="en-US" sz="4400" dirty="0"/>
              <a:t>救急車の要請に迷った時の目安</a:t>
            </a:r>
            <a:endParaRPr kumimoji="1" lang="ja-JP" altLang="en-US" dirty="0"/>
          </a:p>
        </p:txBody>
      </p:sp>
      <p:sp>
        <p:nvSpPr>
          <p:cNvPr id="3" name="コンテンツ プレースホルダー 2">
            <a:extLst>
              <a:ext uri="{FF2B5EF4-FFF2-40B4-BE49-F238E27FC236}">
                <a16:creationId xmlns:a16="http://schemas.microsoft.com/office/drawing/2014/main" id="{4B953C41-A8D1-2A6D-DA33-7A6AE21ECD21}"/>
              </a:ext>
            </a:extLst>
          </p:cNvPr>
          <p:cNvSpPr>
            <a:spLocks noGrp="1"/>
          </p:cNvSpPr>
          <p:nvPr>
            <p:ph sz="half" idx="1"/>
          </p:nvPr>
        </p:nvSpPr>
        <p:spPr/>
        <p:txBody>
          <a:bodyPr/>
          <a:lstStyle/>
          <a:p>
            <a:pPr>
              <a:lnSpc>
                <a:spcPct val="125000"/>
              </a:lnSpc>
            </a:pPr>
            <a:r>
              <a:rPr kumimoji="1" lang="ja-JP" altLang="en-US" sz="3000" dirty="0"/>
              <a:t>突然の顔のゆがみ➡</a:t>
            </a:r>
            <a:endParaRPr kumimoji="1" lang="en-US" altLang="ja-JP" sz="3000" dirty="0"/>
          </a:p>
          <a:p>
            <a:endParaRPr kumimoji="1" lang="en-US" altLang="ja-JP" sz="3000" dirty="0"/>
          </a:p>
          <a:p>
            <a:r>
              <a:rPr lang="ja-JP" altLang="en-US" dirty="0"/>
              <a:t>突然の高熱</a:t>
            </a:r>
            <a:endParaRPr lang="en-US" altLang="ja-JP" dirty="0"/>
          </a:p>
          <a:p>
            <a:endParaRPr lang="en-US" altLang="ja-JP" dirty="0"/>
          </a:p>
          <a:p>
            <a:r>
              <a:rPr kumimoji="1" lang="ja-JP" altLang="en-US" sz="2600" dirty="0"/>
              <a:t>胸背中の突然の痛み➡</a:t>
            </a:r>
            <a:endParaRPr kumimoji="1" lang="en-US" altLang="ja-JP" sz="2600" dirty="0"/>
          </a:p>
          <a:p>
            <a:endParaRPr kumimoji="1" lang="en-US" altLang="ja-JP" sz="2800" dirty="0"/>
          </a:p>
          <a:p>
            <a:r>
              <a:rPr lang="ja-JP" altLang="en-US" sz="2800" dirty="0"/>
              <a:t>突然の激しい腹痛</a:t>
            </a:r>
            <a:endParaRPr kumimoji="1" lang="en-US" altLang="ja-JP" sz="2800" dirty="0"/>
          </a:p>
          <a:p>
            <a:endParaRPr kumimoji="1" lang="ja-JP" altLang="en-US" dirty="0"/>
          </a:p>
        </p:txBody>
      </p:sp>
      <p:sp>
        <p:nvSpPr>
          <p:cNvPr id="4" name="コンテンツ プレースホルダー 3">
            <a:extLst>
              <a:ext uri="{FF2B5EF4-FFF2-40B4-BE49-F238E27FC236}">
                <a16:creationId xmlns:a16="http://schemas.microsoft.com/office/drawing/2014/main" id="{706EB328-2235-1A57-BBDC-8D6046777EB9}"/>
              </a:ext>
            </a:extLst>
          </p:cNvPr>
          <p:cNvSpPr>
            <a:spLocks noGrp="1"/>
          </p:cNvSpPr>
          <p:nvPr>
            <p:ph sz="half" idx="2"/>
          </p:nvPr>
        </p:nvSpPr>
        <p:spPr/>
        <p:txBody>
          <a:bodyPr/>
          <a:lstStyle/>
          <a:p>
            <a:pPr>
              <a:lnSpc>
                <a:spcPct val="125000"/>
              </a:lnSpc>
            </a:pPr>
            <a:r>
              <a:rPr kumimoji="1" lang="ja-JP" altLang="en-US" dirty="0"/>
              <a:t>脳卒中の可能性</a:t>
            </a:r>
            <a:endParaRPr kumimoji="1" lang="en-US" altLang="ja-JP" dirty="0"/>
          </a:p>
          <a:p>
            <a:endParaRPr lang="en-US" altLang="ja-JP" dirty="0"/>
          </a:p>
          <a:p>
            <a:endParaRPr lang="en-US" altLang="ja-JP" dirty="0"/>
          </a:p>
          <a:p>
            <a:endParaRPr lang="en-US" altLang="ja-JP" dirty="0"/>
          </a:p>
          <a:p>
            <a:r>
              <a:rPr kumimoji="1" lang="ja-JP" altLang="en-US" dirty="0"/>
              <a:t>心筋梗塞、大動脈解離の可能性</a:t>
            </a:r>
          </a:p>
        </p:txBody>
      </p:sp>
      <p:sp>
        <p:nvSpPr>
          <p:cNvPr id="5" name="スライド番号プレースホルダー 4">
            <a:extLst>
              <a:ext uri="{FF2B5EF4-FFF2-40B4-BE49-F238E27FC236}">
                <a16:creationId xmlns:a16="http://schemas.microsoft.com/office/drawing/2014/main" id="{1299502E-3F34-02C9-A3E3-FD722E83EA21}"/>
              </a:ext>
            </a:extLst>
          </p:cNvPr>
          <p:cNvSpPr>
            <a:spLocks noGrp="1"/>
          </p:cNvSpPr>
          <p:nvPr>
            <p:ph type="sldNum" sz="quarter" idx="12"/>
          </p:nvPr>
        </p:nvSpPr>
        <p:spPr/>
        <p:txBody>
          <a:bodyPr/>
          <a:lstStyle/>
          <a:p>
            <a:r>
              <a:rPr kumimoji="1" lang="en-US" altLang="ja-JP" dirty="0"/>
              <a:t>3</a:t>
            </a:r>
          </a:p>
        </p:txBody>
      </p:sp>
    </p:spTree>
    <p:extLst>
      <p:ext uri="{BB962C8B-B14F-4D97-AF65-F5344CB8AC3E}">
        <p14:creationId xmlns:p14="http://schemas.microsoft.com/office/powerpoint/2010/main" val="90246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573C0-F41B-22E2-E62A-BC7AF7B925B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6C39CCD-BB24-080A-BF4A-9BC1418BA921}"/>
              </a:ext>
            </a:extLst>
          </p:cNvPr>
          <p:cNvSpPr>
            <a:spLocks noGrp="1"/>
          </p:cNvSpPr>
          <p:nvPr>
            <p:ph type="title"/>
          </p:nvPr>
        </p:nvSpPr>
        <p:spPr/>
        <p:txBody>
          <a:bodyPr/>
          <a:lstStyle/>
          <a:p>
            <a:r>
              <a:rPr kumimoji="1" lang="ja-JP" altLang="en-US" sz="4400" dirty="0"/>
              <a:t>救急車の要請に迷った時の目安</a:t>
            </a:r>
            <a:endParaRPr kumimoji="1" lang="ja-JP" altLang="en-US" dirty="0"/>
          </a:p>
        </p:txBody>
      </p:sp>
      <p:sp>
        <p:nvSpPr>
          <p:cNvPr id="3" name="コンテンツ プレースホルダー 2">
            <a:extLst>
              <a:ext uri="{FF2B5EF4-FFF2-40B4-BE49-F238E27FC236}">
                <a16:creationId xmlns:a16="http://schemas.microsoft.com/office/drawing/2014/main" id="{5AD7B6B9-5110-DA50-5014-CCDEF80F297F}"/>
              </a:ext>
            </a:extLst>
          </p:cNvPr>
          <p:cNvSpPr>
            <a:spLocks noGrp="1"/>
          </p:cNvSpPr>
          <p:nvPr>
            <p:ph sz="half" idx="1"/>
          </p:nvPr>
        </p:nvSpPr>
        <p:spPr/>
        <p:txBody>
          <a:bodyPr>
            <a:normAutofit fontScale="70000" lnSpcReduction="20000"/>
          </a:bodyPr>
          <a:lstStyle/>
          <a:p>
            <a:pPr>
              <a:lnSpc>
                <a:spcPct val="145000"/>
              </a:lnSpc>
            </a:pPr>
            <a:r>
              <a:rPr lang="ja-JP" altLang="en-US" dirty="0"/>
              <a:t>転倒していて骨折の可能性あり</a:t>
            </a:r>
            <a:r>
              <a:rPr kumimoji="1" lang="ja-JP" altLang="en-US" dirty="0"/>
              <a:t>➡</a:t>
            </a:r>
            <a:endParaRPr lang="en-US" altLang="ja-JP" dirty="0"/>
          </a:p>
          <a:p>
            <a:pPr>
              <a:lnSpc>
                <a:spcPct val="145000"/>
              </a:lnSpc>
            </a:pPr>
            <a:endParaRPr lang="en-US" altLang="ja-JP" dirty="0"/>
          </a:p>
          <a:p>
            <a:pPr>
              <a:lnSpc>
                <a:spcPct val="145000"/>
              </a:lnSpc>
            </a:pPr>
            <a:r>
              <a:rPr lang="ja-JP" altLang="en-US" dirty="0"/>
              <a:t>てんかんのある方がけいれんや意識消失を起こしているとき</a:t>
            </a:r>
            <a:r>
              <a:rPr kumimoji="1" lang="ja-JP" altLang="en-US" dirty="0"/>
              <a:t>➡</a:t>
            </a:r>
            <a:endParaRPr kumimoji="1" lang="en-US" altLang="ja-JP" dirty="0"/>
          </a:p>
          <a:p>
            <a:endParaRPr kumimoji="1" lang="en-US" altLang="ja-JP" sz="2800" dirty="0"/>
          </a:p>
          <a:p>
            <a:pPr marL="0" indent="0">
              <a:buNone/>
            </a:pPr>
            <a:endParaRPr kumimoji="1" lang="en-US" altLang="ja-JP" sz="2800" dirty="0"/>
          </a:p>
          <a:p>
            <a:endParaRPr kumimoji="1" lang="ja-JP" altLang="en-US" dirty="0"/>
          </a:p>
        </p:txBody>
      </p:sp>
      <p:sp>
        <p:nvSpPr>
          <p:cNvPr id="4" name="コンテンツ プレースホルダー 3">
            <a:extLst>
              <a:ext uri="{FF2B5EF4-FFF2-40B4-BE49-F238E27FC236}">
                <a16:creationId xmlns:a16="http://schemas.microsoft.com/office/drawing/2014/main" id="{673E0E86-B94C-2139-B6CC-3164B6D24014}"/>
              </a:ext>
            </a:extLst>
          </p:cNvPr>
          <p:cNvSpPr>
            <a:spLocks noGrp="1"/>
          </p:cNvSpPr>
          <p:nvPr>
            <p:ph sz="half" idx="2"/>
          </p:nvPr>
        </p:nvSpPr>
        <p:spPr/>
        <p:txBody>
          <a:bodyPr>
            <a:normAutofit fontScale="70000" lnSpcReduction="20000"/>
          </a:bodyPr>
          <a:lstStyle/>
          <a:p>
            <a:pPr>
              <a:lnSpc>
                <a:spcPct val="125000"/>
              </a:lnSpc>
            </a:pPr>
            <a:r>
              <a:rPr kumimoji="1" lang="ja-JP" altLang="en-US" dirty="0"/>
              <a:t>無理に動かさない</a:t>
            </a:r>
            <a:endParaRPr kumimoji="1" lang="en-US" altLang="ja-JP" dirty="0"/>
          </a:p>
          <a:p>
            <a:pPr marL="0" indent="0">
              <a:lnSpc>
                <a:spcPct val="125000"/>
              </a:lnSpc>
              <a:buNone/>
            </a:pPr>
            <a:r>
              <a:rPr kumimoji="1" lang="ja-JP" altLang="en-US" dirty="0"/>
              <a:t>・動けなければ救急要請する</a:t>
            </a:r>
            <a:endParaRPr kumimoji="1" lang="en-US" altLang="ja-JP" dirty="0"/>
          </a:p>
          <a:p>
            <a:pPr marL="0" indent="0">
              <a:lnSpc>
                <a:spcPct val="125000"/>
              </a:lnSpc>
              <a:buNone/>
            </a:pPr>
            <a:endParaRPr lang="en-US" altLang="ja-JP" dirty="0"/>
          </a:p>
          <a:p>
            <a:pPr marL="0" indent="0">
              <a:lnSpc>
                <a:spcPct val="125000"/>
              </a:lnSpc>
              <a:buNone/>
            </a:pPr>
            <a:endParaRPr lang="en-US" altLang="ja-JP" dirty="0"/>
          </a:p>
          <a:p>
            <a:pPr marL="0" indent="0">
              <a:lnSpc>
                <a:spcPct val="125000"/>
              </a:lnSpc>
              <a:buNone/>
            </a:pPr>
            <a:endParaRPr lang="en-US" altLang="ja-JP" dirty="0"/>
          </a:p>
          <a:p>
            <a:pPr>
              <a:lnSpc>
                <a:spcPct val="125000"/>
              </a:lnSpc>
            </a:pPr>
            <a:r>
              <a:rPr lang="en-US" altLang="ja-JP" dirty="0"/>
              <a:t>5</a:t>
            </a:r>
            <a:r>
              <a:rPr lang="ja-JP" altLang="en-US" dirty="0"/>
              <a:t>分以内なら自然に止まるのを待つ</a:t>
            </a:r>
            <a:endParaRPr lang="en-US" altLang="ja-JP" dirty="0"/>
          </a:p>
          <a:p>
            <a:pPr>
              <a:lnSpc>
                <a:spcPct val="125000"/>
              </a:lnSpc>
            </a:pPr>
            <a:r>
              <a:rPr lang="ja-JP" altLang="en-US" dirty="0"/>
              <a:t>５分を超えるようなら救急車を呼ぶ</a:t>
            </a:r>
            <a:endParaRPr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2DAE9CA1-0CDF-71ED-9F25-7BFA4989257A}"/>
              </a:ext>
            </a:extLst>
          </p:cNvPr>
          <p:cNvSpPr>
            <a:spLocks noGrp="1"/>
          </p:cNvSpPr>
          <p:nvPr>
            <p:ph type="sldNum" sz="quarter" idx="12"/>
          </p:nvPr>
        </p:nvSpPr>
        <p:spPr/>
        <p:txBody>
          <a:bodyPr/>
          <a:lstStyle/>
          <a:p>
            <a:r>
              <a:rPr kumimoji="1" lang="ja-JP" altLang="en-US" dirty="0"/>
              <a:t>４</a:t>
            </a:r>
            <a:endParaRPr kumimoji="1" lang="en-US" altLang="ja-JP" dirty="0"/>
          </a:p>
        </p:txBody>
      </p:sp>
    </p:spTree>
    <p:extLst>
      <p:ext uri="{BB962C8B-B14F-4D97-AF65-F5344CB8AC3E}">
        <p14:creationId xmlns:p14="http://schemas.microsoft.com/office/powerpoint/2010/main" val="281754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E958D-C927-7ACD-C8D9-763EF5722C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A7F628F-3091-089B-F891-85F87FD3AFDA}"/>
              </a:ext>
            </a:extLst>
          </p:cNvPr>
          <p:cNvSpPr>
            <a:spLocks noGrp="1"/>
          </p:cNvSpPr>
          <p:nvPr>
            <p:ph type="title"/>
          </p:nvPr>
        </p:nvSpPr>
        <p:spPr/>
        <p:txBody>
          <a:bodyPr/>
          <a:lstStyle/>
          <a:p>
            <a:r>
              <a:rPr kumimoji="1" lang="ja-JP" altLang="en-US" sz="4400" dirty="0"/>
              <a:t>救急車の要請に迷った時の目安</a:t>
            </a:r>
            <a:endParaRPr kumimoji="1" lang="ja-JP" altLang="en-US" dirty="0"/>
          </a:p>
        </p:txBody>
      </p:sp>
      <p:sp>
        <p:nvSpPr>
          <p:cNvPr id="3" name="コンテンツ プレースホルダー 2">
            <a:extLst>
              <a:ext uri="{FF2B5EF4-FFF2-40B4-BE49-F238E27FC236}">
                <a16:creationId xmlns:a16="http://schemas.microsoft.com/office/drawing/2014/main" id="{A4D29B19-A290-F1DB-FCD0-EE82B67A9A93}"/>
              </a:ext>
            </a:extLst>
          </p:cNvPr>
          <p:cNvSpPr>
            <a:spLocks noGrp="1"/>
          </p:cNvSpPr>
          <p:nvPr>
            <p:ph sz="half" idx="1"/>
          </p:nvPr>
        </p:nvSpPr>
        <p:spPr/>
        <p:txBody>
          <a:bodyPr>
            <a:normAutofit/>
          </a:bodyPr>
          <a:lstStyle/>
          <a:p>
            <a:pPr marL="0" indent="0">
              <a:lnSpc>
                <a:spcPct val="145000"/>
              </a:lnSpc>
              <a:buNone/>
            </a:pPr>
            <a:r>
              <a:rPr kumimoji="1" lang="ja-JP" altLang="en-US" dirty="0"/>
              <a:t>・ターミナルケア➡</a:t>
            </a:r>
            <a:endParaRPr kumimoji="1" lang="en-US" altLang="ja-JP" dirty="0"/>
          </a:p>
          <a:p>
            <a:endParaRPr kumimoji="1" lang="en-US" altLang="ja-JP" sz="2800" dirty="0"/>
          </a:p>
          <a:p>
            <a:pPr marL="0" indent="0">
              <a:buNone/>
            </a:pPr>
            <a:endParaRPr kumimoji="1" lang="en-US" altLang="ja-JP" sz="2800" dirty="0"/>
          </a:p>
          <a:p>
            <a:endParaRPr kumimoji="1" lang="ja-JP" altLang="en-US" dirty="0"/>
          </a:p>
        </p:txBody>
      </p:sp>
      <p:sp>
        <p:nvSpPr>
          <p:cNvPr id="4" name="コンテンツ プレースホルダー 3">
            <a:extLst>
              <a:ext uri="{FF2B5EF4-FFF2-40B4-BE49-F238E27FC236}">
                <a16:creationId xmlns:a16="http://schemas.microsoft.com/office/drawing/2014/main" id="{FDDD9B38-1B6F-6536-E884-214B7806385C}"/>
              </a:ext>
            </a:extLst>
          </p:cNvPr>
          <p:cNvSpPr>
            <a:spLocks noGrp="1"/>
          </p:cNvSpPr>
          <p:nvPr>
            <p:ph sz="half" idx="2"/>
          </p:nvPr>
        </p:nvSpPr>
        <p:spPr/>
        <p:txBody>
          <a:bodyPr>
            <a:normAutofit/>
          </a:bodyPr>
          <a:lstStyle/>
          <a:p>
            <a:pPr marL="0" indent="0">
              <a:lnSpc>
                <a:spcPct val="125000"/>
              </a:lnSpc>
              <a:buNone/>
            </a:pPr>
            <a:r>
              <a:rPr lang="ja-JP" altLang="en-US" dirty="0"/>
              <a:t>基本的には救急車の要請はしない</a:t>
            </a:r>
            <a:endParaRPr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E02D57D2-7114-6B5C-4736-923F594E9C8A}"/>
              </a:ext>
            </a:extLst>
          </p:cNvPr>
          <p:cNvSpPr>
            <a:spLocks noGrp="1"/>
          </p:cNvSpPr>
          <p:nvPr>
            <p:ph type="sldNum" sz="quarter" idx="12"/>
          </p:nvPr>
        </p:nvSpPr>
        <p:spPr/>
        <p:txBody>
          <a:bodyPr/>
          <a:lstStyle/>
          <a:p>
            <a:r>
              <a:rPr kumimoji="1" lang="ja-JP" altLang="en-US" dirty="0"/>
              <a:t>５</a:t>
            </a:r>
            <a:endParaRPr kumimoji="1" lang="en-US" altLang="ja-JP" dirty="0"/>
          </a:p>
        </p:txBody>
      </p:sp>
    </p:spTree>
    <p:extLst>
      <p:ext uri="{BB962C8B-B14F-4D97-AF65-F5344CB8AC3E}">
        <p14:creationId xmlns:p14="http://schemas.microsoft.com/office/powerpoint/2010/main" val="15254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67C240-CEE0-F32B-2034-9A4F1D0FE628}"/>
              </a:ext>
            </a:extLst>
          </p:cNvPr>
          <p:cNvSpPr>
            <a:spLocks noGrp="1"/>
          </p:cNvSpPr>
          <p:nvPr>
            <p:ph type="title"/>
          </p:nvPr>
        </p:nvSpPr>
        <p:spPr/>
        <p:txBody>
          <a:bodyPr/>
          <a:lstStyle/>
          <a:p>
            <a:r>
              <a:rPr kumimoji="1" lang="ja-JP" altLang="en-US" dirty="0"/>
              <a:t>ワーク</a:t>
            </a:r>
          </a:p>
        </p:txBody>
      </p:sp>
      <p:sp>
        <p:nvSpPr>
          <p:cNvPr id="3" name="コンテンツ プレースホルダー 2">
            <a:extLst>
              <a:ext uri="{FF2B5EF4-FFF2-40B4-BE49-F238E27FC236}">
                <a16:creationId xmlns:a16="http://schemas.microsoft.com/office/drawing/2014/main" id="{6A5637FD-AAD1-3698-E1CA-3AB965DFED48}"/>
              </a:ext>
            </a:extLst>
          </p:cNvPr>
          <p:cNvSpPr>
            <a:spLocks noGrp="1"/>
          </p:cNvSpPr>
          <p:nvPr>
            <p:ph idx="1"/>
          </p:nvPr>
        </p:nvSpPr>
        <p:spPr/>
        <p:txBody>
          <a:bodyPr/>
          <a:lstStyle/>
          <a:p>
            <a:pPr>
              <a:lnSpc>
                <a:spcPct val="125000"/>
              </a:lnSpc>
            </a:pPr>
            <a:r>
              <a:rPr kumimoji="1" lang="ja-JP" altLang="en-US" dirty="0"/>
              <a:t>今までに実際に対応した緊急事例について</a:t>
            </a:r>
            <a:endParaRPr kumimoji="1" lang="en-US" altLang="ja-JP" dirty="0"/>
          </a:p>
          <a:p>
            <a:endParaRPr lang="en-US" altLang="ja-JP" dirty="0"/>
          </a:p>
          <a:p>
            <a:r>
              <a:rPr kumimoji="1" lang="ja-JP" altLang="en-US" dirty="0"/>
              <a:t>具体的事例と、どう対応されたか横の方と話し合ってください</a:t>
            </a:r>
          </a:p>
        </p:txBody>
      </p:sp>
      <p:sp>
        <p:nvSpPr>
          <p:cNvPr id="4" name="スライド番号プレースホルダー 3">
            <a:extLst>
              <a:ext uri="{FF2B5EF4-FFF2-40B4-BE49-F238E27FC236}">
                <a16:creationId xmlns:a16="http://schemas.microsoft.com/office/drawing/2014/main" id="{C4F77244-A650-8E35-7CF3-3A9B7EE475D1}"/>
              </a:ext>
            </a:extLst>
          </p:cNvPr>
          <p:cNvSpPr>
            <a:spLocks noGrp="1"/>
          </p:cNvSpPr>
          <p:nvPr>
            <p:ph type="sldNum" sz="quarter" idx="12"/>
          </p:nvPr>
        </p:nvSpPr>
        <p:spPr/>
        <p:txBody>
          <a:bodyPr/>
          <a:lstStyle/>
          <a:p>
            <a:r>
              <a:rPr kumimoji="1" lang="ja-JP" altLang="en-US" dirty="0"/>
              <a:t>６</a:t>
            </a:r>
          </a:p>
        </p:txBody>
      </p:sp>
    </p:spTree>
    <p:extLst>
      <p:ext uri="{BB962C8B-B14F-4D97-AF65-F5344CB8AC3E}">
        <p14:creationId xmlns:p14="http://schemas.microsoft.com/office/powerpoint/2010/main" val="187032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6DAE39-197C-766D-E75E-2C22E9CC9095}"/>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EEB9A67B-6D64-F95D-66BA-C06088EF9F23}"/>
              </a:ext>
            </a:extLst>
          </p:cNvPr>
          <p:cNvSpPr>
            <a:spLocks noGrp="1"/>
          </p:cNvSpPr>
          <p:nvPr>
            <p:ph idx="1"/>
          </p:nvPr>
        </p:nvSpPr>
        <p:spPr/>
        <p:txBody>
          <a:bodyPr>
            <a:normAutofit fontScale="62500" lnSpcReduction="20000"/>
          </a:bodyPr>
          <a:lstStyle/>
          <a:p>
            <a:pPr>
              <a:lnSpc>
                <a:spcPct val="145000"/>
              </a:lnSpc>
            </a:pPr>
            <a:r>
              <a:rPr kumimoji="1" lang="ja-JP" altLang="en-US" dirty="0"/>
              <a:t>緊急時はまず落ち着くこと</a:t>
            </a:r>
            <a:endParaRPr kumimoji="1" lang="en-US" altLang="ja-JP" dirty="0"/>
          </a:p>
          <a:p>
            <a:pPr>
              <a:lnSpc>
                <a:spcPct val="145000"/>
              </a:lnSpc>
            </a:pPr>
            <a:r>
              <a:rPr kumimoji="1" lang="ja-JP" altLang="en-US" dirty="0"/>
              <a:t>現場から</a:t>
            </a:r>
            <a:r>
              <a:rPr kumimoji="1" lang="ja-JP" altLang="en-US" b="1" dirty="0"/>
              <a:t>直接</a:t>
            </a:r>
            <a:r>
              <a:rPr kumimoji="1" lang="en-US" altLang="ja-JP" dirty="0"/>
              <a:t>119</a:t>
            </a:r>
            <a:r>
              <a:rPr kumimoji="1" lang="ja-JP" altLang="en-US" dirty="0"/>
              <a:t>番に電話連絡</a:t>
            </a:r>
            <a:endParaRPr kumimoji="1" lang="en-US" altLang="ja-JP" dirty="0"/>
          </a:p>
          <a:p>
            <a:pPr>
              <a:lnSpc>
                <a:spcPct val="145000"/>
              </a:lnSpc>
            </a:pPr>
            <a:r>
              <a:rPr kumimoji="1" lang="ja-JP" altLang="en-US" dirty="0"/>
              <a:t>不要と判断した場合は</a:t>
            </a:r>
            <a:r>
              <a:rPr kumimoji="1" lang="ja-JP" altLang="en-US" b="1" dirty="0"/>
              <a:t>すぐに現場から電話連絡</a:t>
            </a:r>
            <a:endParaRPr kumimoji="1" lang="en-US" altLang="ja-JP" b="1" dirty="0"/>
          </a:p>
          <a:p>
            <a:pPr>
              <a:lnSpc>
                <a:spcPct val="145000"/>
              </a:lnSpc>
            </a:pPr>
            <a:r>
              <a:rPr kumimoji="1" lang="ja-JP" altLang="en-US" dirty="0"/>
              <a:t>顔のゆがみに加え</a:t>
            </a:r>
            <a:r>
              <a:rPr kumimoji="1" lang="ja-JP" altLang="en-US" b="1" dirty="0"/>
              <a:t>症状があるとき</a:t>
            </a:r>
            <a:r>
              <a:rPr kumimoji="1" lang="ja-JP" altLang="en-US" dirty="0"/>
              <a:t>には救急車の要請をする</a:t>
            </a:r>
            <a:endParaRPr kumimoji="1" lang="en-US" altLang="ja-JP" dirty="0"/>
          </a:p>
          <a:p>
            <a:pPr>
              <a:lnSpc>
                <a:spcPct val="145000"/>
              </a:lnSpc>
            </a:pPr>
            <a:r>
              <a:rPr kumimoji="1" lang="ja-JP" altLang="en-US" dirty="0"/>
              <a:t>胸や背中の</a:t>
            </a:r>
            <a:r>
              <a:rPr kumimoji="1" lang="ja-JP" altLang="en-US" b="1" dirty="0"/>
              <a:t>突然の痛みに加え症状があるとき</a:t>
            </a:r>
            <a:r>
              <a:rPr kumimoji="1" lang="ja-JP" altLang="en-US" dirty="0"/>
              <a:t>は救急車を要請する</a:t>
            </a:r>
            <a:endParaRPr kumimoji="1" lang="en-US" altLang="ja-JP" dirty="0"/>
          </a:p>
          <a:p>
            <a:pPr>
              <a:lnSpc>
                <a:spcPct val="145000"/>
              </a:lnSpc>
            </a:pPr>
            <a:r>
              <a:rPr kumimoji="1" lang="ja-JP" altLang="en-US" dirty="0"/>
              <a:t>転倒していて骨折の可能性があるときは</a:t>
            </a:r>
            <a:r>
              <a:rPr kumimoji="1" lang="ja-JP" altLang="en-US" b="1" dirty="0"/>
              <a:t>動けなければ</a:t>
            </a:r>
            <a:r>
              <a:rPr kumimoji="1" lang="ja-JP" altLang="en-US" dirty="0"/>
              <a:t>救急車の要請をする</a:t>
            </a:r>
            <a:endParaRPr kumimoji="1" lang="en-US" altLang="ja-JP" dirty="0"/>
          </a:p>
          <a:p>
            <a:pPr>
              <a:lnSpc>
                <a:spcPct val="145000"/>
              </a:lnSpc>
            </a:pPr>
            <a:r>
              <a:rPr kumimoji="1" lang="ja-JP" altLang="en-US" b="1" dirty="0"/>
              <a:t>５分を超えて</a:t>
            </a:r>
            <a:r>
              <a:rPr kumimoji="1" lang="ja-JP" altLang="en-US" dirty="0"/>
              <a:t>てんかん発作があるときは救急車の要請をする</a:t>
            </a:r>
            <a:endParaRPr kumimoji="1" lang="en-US" altLang="ja-JP" dirty="0"/>
          </a:p>
          <a:p>
            <a:pPr>
              <a:lnSpc>
                <a:spcPct val="145000"/>
              </a:lnSpc>
            </a:pPr>
            <a:r>
              <a:rPr kumimoji="1" lang="ja-JP" altLang="en-US" dirty="0"/>
              <a:t>ターミナルケアでは基本的には</a:t>
            </a:r>
            <a:r>
              <a:rPr kumimoji="1" lang="ja-JP" altLang="en-US" b="1" dirty="0"/>
              <a:t>救急車の要請はしない</a:t>
            </a:r>
            <a:endParaRPr kumimoji="1" lang="en-US" altLang="ja-JP" b="1" dirty="0"/>
          </a:p>
        </p:txBody>
      </p:sp>
      <p:sp>
        <p:nvSpPr>
          <p:cNvPr id="4" name="スライド番号プレースホルダー 3">
            <a:extLst>
              <a:ext uri="{FF2B5EF4-FFF2-40B4-BE49-F238E27FC236}">
                <a16:creationId xmlns:a16="http://schemas.microsoft.com/office/drawing/2014/main" id="{DC3FBCBE-F829-DDDB-AB6F-33FD2C6E0985}"/>
              </a:ext>
            </a:extLst>
          </p:cNvPr>
          <p:cNvSpPr>
            <a:spLocks noGrp="1"/>
          </p:cNvSpPr>
          <p:nvPr>
            <p:ph type="sldNum" sz="quarter" idx="12"/>
          </p:nvPr>
        </p:nvSpPr>
        <p:spPr/>
        <p:txBody>
          <a:bodyPr/>
          <a:lstStyle/>
          <a:p>
            <a:r>
              <a:rPr kumimoji="1" lang="ja-JP" altLang="en-US" dirty="0"/>
              <a:t>７</a:t>
            </a:r>
          </a:p>
        </p:txBody>
      </p:sp>
    </p:spTree>
    <p:extLst>
      <p:ext uri="{BB962C8B-B14F-4D97-AF65-F5344CB8AC3E}">
        <p14:creationId xmlns:p14="http://schemas.microsoft.com/office/powerpoint/2010/main" val="3150541354"/>
      </p:ext>
    </p:extLst>
  </p:cSld>
  <p:clrMapOvr>
    <a:masterClrMapping/>
  </p:clrMapOvr>
</p:sld>
</file>

<file path=ppt/theme/theme1.xml><?xml version="1.0" encoding="utf-8"?>
<a:theme xmlns:a="http://schemas.openxmlformats.org/drawingml/2006/main" name="Office テーマ">
  <a:themeElements>
    <a:clrScheme name="ユーザー定義 2">
      <a:dk1>
        <a:sysClr val="windowText" lastClr="000000"/>
      </a:dk1>
      <a:lt1>
        <a:sysClr val="window" lastClr="FFFFFF"/>
      </a:lt1>
      <a:dk2>
        <a:srgbClr val="0066CC"/>
      </a:dk2>
      <a:lt2>
        <a:srgbClr val="F2F2F2"/>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1179</TotalTime>
  <Words>2414</Words>
  <Application>Microsoft Office PowerPoint</Application>
  <PresentationFormat>画面に合わせる (4:3)</PresentationFormat>
  <Paragraphs>239</Paragraphs>
  <Slides>16</Slides>
  <Notes>16</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Google Sans</vt:lpstr>
      <vt:lpstr>メイリオ</vt:lpstr>
      <vt:lpstr>游ゴシック</vt:lpstr>
      <vt:lpstr>Arial</vt:lpstr>
      <vt:lpstr>Segoe UI</vt:lpstr>
      <vt:lpstr>Office テーマ</vt:lpstr>
      <vt:lpstr>緊急時の対応とAEDの使用方法</vt:lpstr>
      <vt:lpstr>目次</vt:lpstr>
      <vt:lpstr> 緊急時の対応、流れについて </vt:lpstr>
      <vt:lpstr>緊急時の対応、流れについて</vt:lpstr>
      <vt:lpstr>救急車の要請に迷った時の目安</vt:lpstr>
      <vt:lpstr>救急車の要請に迷った時の目安</vt:lpstr>
      <vt:lpstr>救急車の要請に迷った時の目安</vt:lpstr>
      <vt:lpstr>ワーク</vt:lpstr>
      <vt:lpstr>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実際に貸し出してくれるの？</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泉美 今田</dc:creator>
  <cp:lastModifiedBy>user_012</cp:lastModifiedBy>
  <cp:revision>54</cp:revision>
  <cp:lastPrinted>2025-02-11T07:02:31Z</cp:lastPrinted>
  <dcterms:created xsi:type="dcterms:W3CDTF">2025-01-27T01:33:31Z</dcterms:created>
  <dcterms:modified xsi:type="dcterms:W3CDTF">2025-03-05T07:08:49Z</dcterms:modified>
</cp:coreProperties>
</file>